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7.xml" ContentType="application/vnd.openxmlformats-officedocument.presentationml.notesSlide+xml"/>
  <Override PartName="/ppt/charts/chart3.xml" ContentType="application/vnd.openxmlformats-officedocument.drawingml.char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comments/comment1.xml" ContentType="application/vnd.openxmlformats-officedocument.presentationml.comments+xml"/>
  <Override PartName="/ppt/notesSlides/notesSlide17.xml" ContentType="application/vnd.openxmlformats-officedocument.presentationml.notesSlide+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charts/chart5.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39"/>
  </p:notesMasterIdLst>
  <p:sldIdLst>
    <p:sldId id="256" r:id="rId5"/>
    <p:sldId id="257" r:id="rId6"/>
    <p:sldId id="258" r:id="rId7"/>
    <p:sldId id="259" r:id="rId8"/>
    <p:sldId id="295" r:id="rId9"/>
    <p:sldId id="294" r:id="rId10"/>
    <p:sldId id="260" r:id="rId11"/>
    <p:sldId id="296" r:id="rId12"/>
    <p:sldId id="285" r:id="rId13"/>
    <p:sldId id="287" r:id="rId14"/>
    <p:sldId id="288" r:id="rId15"/>
    <p:sldId id="289" r:id="rId16"/>
    <p:sldId id="290" r:id="rId17"/>
    <p:sldId id="292" r:id="rId18"/>
    <p:sldId id="304" r:id="rId19"/>
    <p:sldId id="293" r:id="rId20"/>
    <p:sldId id="262" r:id="rId21"/>
    <p:sldId id="297" r:id="rId22"/>
    <p:sldId id="267" r:id="rId23"/>
    <p:sldId id="269" r:id="rId24"/>
    <p:sldId id="299" r:id="rId25"/>
    <p:sldId id="274" r:id="rId26"/>
    <p:sldId id="275" r:id="rId27"/>
    <p:sldId id="303" r:id="rId28"/>
    <p:sldId id="302" r:id="rId29"/>
    <p:sldId id="298" r:id="rId30"/>
    <p:sldId id="277" r:id="rId31"/>
    <p:sldId id="300" r:id="rId32"/>
    <p:sldId id="278" r:id="rId33"/>
    <p:sldId id="282" r:id="rId34"/>
    <p:sldId id="284" r:id="rId35"/>
    <p:sldId id="280" r:id="rId36"/>
    <p:sldId id="301" r:id="rId37"/>
    <p:sldId id="281"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li Milad" initials="AM" lastIdx="2" clrIdx="0">
    <p:extLst>
      <p:ext uri="{19B8F6BF-5375-455C-9EA6-DF929625EA0E}">
        <p15:presenceInfo xmlns:p15="http://schemas.microsoft.com/office/powerpoint/2012/main" userId="S::3181124@ocadu.ca::aa9dc9c1-f3ce-47f9-a85e-7f43b16be074" providerId="AD"/>
      </p:ext>
    </p:extLst>
  </p:cmAuthor>
  <p:cmAuthor id="2" name="Vera" initials="V" lastIdx="1" clrIdx="1">
    <p:extLst>
      <p:ext uri="{19B8F6BF-5375-455C-9EA6-DF929625EA0E}">
        <p15:presenceInfo xmlns:p15="http://schemas.microsoft.com/office/powerpoint/2012/main" userId="Vera" providerId="None"/>
      </p:ext>
    </p:extLst>
  </p:cmAuthor>
  <p:cmAuthor id="3" name=" " initials="" lastIdx="11" clrIdx="2">
    <p:extLst>
      <p:ext uri="{19B8F6BF-5375-455C-9EA6-DF929625EA0E}">
        <p15:presenceInfo xmlns:p15="http://schemas.microsoft.com/office/powerpoint/2012/main" userId="S::ali.milad@student.ocadu.ca::66d7e31e-9ec6-4ec8-b28a-6efca7a2f987" providerId="AD"/>
      </p:ext>
    </p:extLst>
  </p:cmAuthor>
  <p:cmAuthor id="4" name="Vera Roberts" initials="VR" lastIdx="3" clrIdx="3">
    <p:extLst>
      <p:ext uri="{19B8F6BF-5375-455C-9EA6-DF929625EA0E}">
        <p15:presenceInfo xmlns:p15="http://schemas.microsoft.com/office/powerpoint/2012/main" userId="S::robertsv@ocadu.ca::67e1bce3-2909-4e5d-90b8-480bf83b8c4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E405A"/>
    <a:srgbClr val="2E3F5B"/>
    <a:srgbClr val="6695C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D80E172-D73E-1648-8240-99E1EA30C53E}" v="247" dt="2020-07-27T21:47:29.72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770"/>
    <p:restoredTop sz="76667"/>
  </p:normalViewPr>
  <p:slideViewPr>
    <p:cSldViewPr snapToGrid="0">
      <p:cViewPr varScale="1">
        <p:scale>
          <a:sx n="77" d="100"/>
          <a:sy n="77" d="100"/>
        </p:scale>
        <p:origin x="376" y="184"/>
      </p:cViewPr>
      <p:guideLst>
        <p:guide orient="horz" pos="2160"/>
        <p:guide pos="3840"/>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commentAuthors" Target="commentAuthors.xml"/><Relationship Id="rId45"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0" Type="http://schemas.openxmlformats.org/officeDocument/2006/relationships/slide" Target="slides/slide16.xml"/><Relationship Id="rId41"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oleObject" Target="https://ocaduniversity.sharepoint.com/teams/Team_WeCount/Shared%20Documents/Resources%20and%20Tools/Environment%20Scan/Data%20Science%20Education.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https://ocaduniversity.sharepoint.com/teams/Team_WeCount/Shared%20Documents/Resources%20and%20Tools/Environment%20Scan/Ethical%20AI%20in%20the%20Data%20Ecosystem%20Environmental%20Scan/Data%20Science%20Education.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1" Type="http://schemas.openxmlformats.org/officeDocument/2006/relationships/oleObject" Target="https://ocaduniversity.sharepoint.com/teams/Team_WeCount/Shared%20Documents/Resources%20and%20Tools/Environment%20Scan/Ethical%20AI%20in%20the%20Data%20Ecosystem%20Environmental%20Scan/Data%20Science%20Education.xlsx" TargetMode="Externa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3.xml"/><Relationship Id="rId1" Type="http://schemas.microsoft.com/office/2011/relationships/chartStyle" Target="style3.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dLbls>
          <c:showLegendKey val="0"/>
          <c:showVal val="0"/>
          <c:showCatName val="0"/>
          <c:showSerName val="0"/>
          <c:showPercent val="0"/>
          <c:showBubbleSize val="0"/>
          <c:showLeaderLines val="0"/>
        </c:dLbls>
        <c:firstSliceAng val="0"/>
      </c:pieChart>
      <c:spPr>
        <a:noFill/>
        <a:ln>
          <a:noFill/>
        </a:ln>
        <a:effectLst/>
      </c:spPr>
    </c:plotArea>
    <c:legend>
      <c:legendPos val="r"/>
      <c:layout>
        <c:manualLayout>
          <c:xMode val="edge"/>
          <c:yMode val="edge"/>
          <c:x val="0.79390686812021782"/>
          <c:y val="0.24552437128345364"/>
          <c:w val="0.20609313187978215"/>
          <c:h val="0.50699114787590915"/>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r>
              <a:rPr lang="en-US" sz="1600" b="1" dirty="0">
                <a:solidFill>
                  <a:schemeClr val="tx1"/>
                </a:solidFill>
              </a:rPr>
              <a:t>Count of Program Type</a:t>
            </a:r>
          </a:p>
        </c:rich>
      </c:tx>
      <c:layout>
        <c:manualLayout>
          <c:xMode val="edge"/>
          <c:yMode val="edge"/>
          <c:x val="0.35882228787623255"/>
          <c:y val="2.2527973476999595E-3"/>
        </c:manualLayout>
      </c:layout>
      <c:overlay val="0"/>
      <c:spPr>
        <a:noFill/>
        <a:ln>
          <a:noFill/>
        </a:ln>
        <a:effectLst/>
      </c:spPr>
      <c:txPr>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spPr>
            <a:pattFill prst="pct5">
              <a:fgClr>
                <a:schemeClr val="lt1"/>
              </a:fgClr>
              <a:bgClr>
                <a:schemeClr val="bg1"/>
              </a:bgClr>
            </a:pattFill>
            <a:ln>
              <a:noFill/>
            </a:ln>
          </c:spPr>
          <c:explosion val="1"/>
          <c:dPt>
            <c:idx val="0"/>
            <c:bubble3D val="0"/>
            <c:spPr>
              <a:solidFill>
                <a:schemeClr val="tx2"/>
              </a:solidFill>
              <a:ln w="19050">
                <a:noFill/>
              </a:ln>
              <a:effectLst/>
            </c:spPr>
            <c:extLst>
              <c:ext xmlns:c16="http://schemas.microsoft.com/office/drawing/2014/chart" uri="{C3380CC4-5D6E-409C-BE32-E72D297353CC}">
                <c16:uniqueId val="{00000001-32FB-884C-BACC-CECD7756A7B2}"/>
              </c:ext>
            </c:extLst>
          </c:dPt>
          <c:dPt>
            <c:idx val="1"/>
            <c:bubble3D val="0"/>
            <c:spPr>
              <a:solidFill>
                <a:schemeClr val="accent6">
                  <a:lumMod val="40000"/>
                  <a:lumOff val="60000"/>
                </a:schemeClr>
              </a:solidFill>
              <a:ln w="19050">
                <a:noFill/>
              </a:ln>
              <a:effectLst/>
            </c:spPr>
            <c:extLst>
              <c:ext xmlns:c16="http://schemas.microsoft.com/office/drawing/2014/chart" uri="{C3380CC4-5D6E-409C-BE32-E72D297353CC}">
                <c16:uniqueId val="{00000003-32FB-884C-BACC-CECD7756A7B2}"/>
              </c:ext>
            </c:extLst>
          </c:dPt>
          <c:dPt>
            <c:idx val="2"/>
            <c:bubble3D val="0"/>
            <c:spPr>
              <a:solidFill>
                <a:schemeClr val="accent4"/>
              </a:solidFill>
              <a:ln w="19050">
                <a:noFill/>
              </a:ln>
              <a:effectLst/>
            </c:spPr>
            <c:extLst>
              <c:ext xmlns:c16="http://schemas.microsoft.com/office/drawing/2014/chart" uri="{C3380CC4-5D6E-409C-BE32-E72D297353CC}">
                <c16:uniqueId val="{00000005-32FB-884C-BACC-CECD7756A7B2}"/>
              </c:ext>
            </c:extLst>
          </c:dPt>
          <c:dPt>
            <c:idx val="3"/>
            <c:bubble3D val="0"/>
            <c:spPr>
              <a:solidFill>
                <a:schemeClr val="accent1">
                  <a:lumMod val="60000"/>
                  <a:lumOff val="40000"/>
                </a:schemeClr>
              </a:solidFill>
              <a:ln w="19050">
                <a:noFill/>
              </a:ln>
              <a:effectLst/>
            </c:spPr>
            <c:extLst>
              <c:ext xmlns:c16="http://schemas.microsoft.com/office/drawing/2014/chart" uri="{C3380CC4-5D6E-409C-BE32-E72D297353CC}">
                <c16:uniqueId val="{00000007-32FB-884C-BACC-CECD7756A7B2}"/>
              </c:ext>
            </c:extLst>
          </c:dPt>
          <c:dPt>
            <c:idx val="4"/>
            <c:bubble3D val="0"/>
            <c:spPr>
              <a:solidFill>
                <a:schemeClr val="accent4">
                  <a:lumMod val="20000"/>
                  <a:lumOff val="80000"/>
                </a:schemeClr>
              </a:solidFill>
              <a:ln w="6350">
                <a:noFill/>
              </a:ln>
              <a:effectLst/>
            </c:spPr>
            <c:extLst>
              <c:ext xmlns:c16="http://schemas.microsoft.com/office/drawing/2014/chart" uri="{C3380CC4-5D6E-409C-BE32-E72D297353CC}">
                <c16:uniqueId val="{00000009-32FB-884C-BACC-CECD7756A7B2}"/>
              </c:ext>
            </c:extLst>
          </c:dPt>
          <c:dLbls>
            <c:dLbl>
              <c:idx val="0"/>
              <c:tx>
                <c:rich>
                  <a:bodyPr/>
                  <a:lstStyle/>
                  <a:p>
                    <a:fld id="{82BEC941-B0BB-CF4E-934A-04999313E375}" type="VALUE">
                      <a:rPr lang="en-US">
                        <a:solidFill>
                          <a:schemeClr val="bg1"/>
                        </a:solidFill>
                      </a:rPr>
                      <a:pPr/>
                      <a:t>[VALUE]</a:t>
                    </a:fld>
                    <a:endParaRPr lang="en-GB"/>
                  </a:p>
                </c:rich>
              </c:tx>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32FB-884C-BACC-CECD7756A7B2}"/>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'Analysis Sheet for Pres'!$A$46:$A$50</c:f>
              <c:strCache>
                <c:ptCount val="5"/>
                <c:pt idx="0">
                  <c:v>Diploma</c:v>
                </c:pt>
                <c:pt idx="1">
                  <c:v>Workshop</c:v>
                </c:pt>
                <c:pt idx="2">
                  <c:v>Bachelors</c:v>
                </c:pt>
                <c:pt idx="3">
                  <c:v>Masters</c:v>
                </c:pt>
                <c:pt idx="4">
                  <c:v>Certificate (Continuing)</c:v>
                </c:pt>
              </c:strCache>
            </c:strRef>
          </c:cat>
          <c:val>
            <c:numRef>
              <c:f>'Analysis Sheet for Pres'!$B$46:$B$50</c:f>
              <c:numCache>
                <c:formatCode>General</c:formatCode>
                <c:ptCount val="5"/>
                <c:pt idx="0">
                  <c:v>4</c:v>
                </c:pt>
                <c:pt idx="1">
                  <c:v>1</c:v>
                </c:pt>
                <c:pt idx="2">
                  <c:v>15</c:v>
                </c:pt>
                <c:pt idx="3">
                  <c:v>19</c:v>
                </c:pt>
                <c:pt idx="4">
                  <c:v>9</c:v>
                </c:pt>
              </c:numCache>
            </c:numRef>
          </c:val>
          <c:extLst>
            <c:ext xmlns:c16="http://schemas.microsoft.com/office/drawing/2014/chart" uri="{C3380CC4-5D6E-409C-BE32-E72D297353CC}">
              <c16:uniqueId val="{0000000A-32FB-884C-BACC-CECD7756A7B2}"/>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en-US" sz="1800" b="1">
                <a:solidFill>
                  <a:schemeClr val="tx1"/>
                </a:solidFill>
              </a:rPr>
              <a:t>Count of AI Programs by Province</a:t>
            </a:r>
          </a:p>
        </c:rich>
      </c:tx>
      <c:overlay val="0"/>
      <c:spPr>
        <a:noFill/>
        <a:ln>
          <a:noFill/>
        </a:ln>
        <a:effectLst/>
      </c:spPr>
    </c:title>
    <c:autoTitleDeleted val="0"/>
    <c:plotArea>
      <c:layout/>
      <c:barChart>
        <c:barDir val="col"/>
        <c:grouping val="clustered"/>
        <c:varyColors val="0"/>
        <c:ser>
          <c:idx val="0"/>
          <c:order val="0"/>
          <c:spPr>
            <a:solidFill>
              <a:schemeClr val="accent4">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t" anchorCtr="0">
                <a:spAutoFit/>
              </a:bodyPr>
              <a:lstStyle/>
              <a:p>
                <a:pPr>
                  <a:defRPr sz="12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strRef>
              <c:f>'Analysis Sheet for Pres'!$A$33:$A$40</c:f>
              <c:strCache>
                <c:ptCount val="8"/>
                <c:pt idx="0">
                  <c:v>Alberta</c:v>
                </c:pt>
                <c:pt idx="1">
                  <c:v>British Columbia</c:v>
                </c:pt>
                <c:pt idx="2">
                  <c:v>Newfoundland and Labrador</c:v>
                </c:pt>
                <c:pt idx="3">
                  <c:v>Nova Scotia</c:v>
                </c:pt>
                <c:pt idx="4">
                  <c:v>Ontario</c:v>
                </c:pt>
                <c:pt idx="5">
                  <c:v>Quebec</c:v>
                </c:pt>
                <c:pt idx="6">
                  <c:v>Saskatchewan</c:v>
                </c:pt>
                <c:pt idx="7">
                  <c:v>Manitoba</c:v>
                </c:pt>
              </c:strCache>
            </c:strRef>
          </c:cat>
          <c:val>
            <c:numRef>
              <c:f>'Analysis Sheet for Pres'!$B$33:$B$40</c:f>
              <c:numCache>
                <c:formatCode>General</c:formatCode>
                <c:ptCount val="8"/>
                <c:pt idx="0">
                  <c:v>3</c:v>
                </c:pt>
                <c:pt idx="1">
                  <c:v>5</c:v>
                </c:pt>
                <c:pt idx="2">
                  <c:v>1</c:v>
                </c:pt>
                <c:pt idx="3">
                  <c:v>4</c:v>
                </c:pt>
                <c:pt idx="4">
                  <c:v>21</c:v>
                </c:pt>
                <c:pt idx="5">
                  <c:v>9</c:v>
                </c:pt>
                <c:pt idx="6">
                  <c:v>4</c:v>
                </c:pt>
                <c:pt idx="7">
                  <c:v>1</c:v>
                </c:pt>
              </c:numCache>
            </c:numRef>
          </c:val>
          <c:extLst>
            <c:ext xmlns:c16="http://schemas.microsoft.com/office/drawing/2014/chart" uri="{C3380CC4-5D6E-409C-BE32-E72D297353CC}">
              <c16:uniqueId val="{00000000-DCC2-6643-B0B2-6453789A0E12}"/>
            </c:ext>
          </c:extLst>
        </c:ser>
        <c:dLbls>
          <c:showLegendKey val="0"/>
          <c:showVal val="0"/>
          <c:showCatName val="0"/>
          <c:showSerName val="0"/>
          <c:showPercent val="0"/>
          <c:showBubbleSize val="0"/>
        </c:dLbls>
        <c:gapWidth val="219"/>
        <c:overlap val="-27"/>
        <c:axId val="92722880"/>
        <c:axId val="92724512"/>
      </c:barChart>
      <c:catAx>
        <c:axId val="927228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92724512"/>
        <c:crosses val="autoZero"/>
        <c:auto val="1"/>
        <c:lblAlgn val="ctr"/>
        <c:lblOffset val="100"/>
        <c:noMultiLvlLbl val="0"/>
      </c:catAx>
      <c:valAx>
        <c:axId val="92724512"/>
        <c:scaling>
          <c:orientation val="minMax"/>
          <c:max val="24"/>
          <c:min val="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9272288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Companies</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Sheet1!$A$2:$A$21</c:f>
              <c:strCache>
                <c:ptCount val="20"/>
                <c:pt idx="0">
                  <c:v>Business Intelligence</c:v>
                </c:pt>
                <c:pt idx="1">
                  <c:v>AI Hiring</c:v>
                </c:pt>
                <c:pt idx="2">
                  <c:v>Medical Diagnostics</c:v>
                </c:pt>
                <c:pt idx="3">
                  <c:v>AI Consulting</c:v>
                </c:pt>
                <c:pt idx="4">
                  <c:v>AI Developers</c:v>
                </c:pt>
                <c:pt idx="5">
                  <c:v>AI in Oil </c:v>
                </c:pt>
                <c:pt idx="6">
                  <c:v>AI Robotics</c:v>
                </c:pt>
                <c:pt idx="7">
                  <c:v>Speech Synthesis</c:v>
                </c:pt>
                <c:pt idx="8">
                  <c:v>AI Automation</c:v>
                </c:pt>
                <c:pt idx="9">
                  <c:v>AI in Construction</c:v>
                </c:pt>
                <c:pt idx="10">
                  <c:v>AI in Disease Prevention</c:v>
                </c:pt>
                <c:pt idx="11">
                  <c:v>AI in Genomics</c:v>
                </c:pt>
                <c:pt idx="12">
                  <c:v>AI in Law Enforcement</c:v>
                </c:pt>
                <c:pt idx="13">
                  <c:v>AI in Learning</c:v>
                </c:pt>
                <c:pt idx="14">
                  <c:v>AI  in Security</c:v>
                </c:pt>
                <c:pt idx="15">
                  <c:v>AI in Traffic/Smart Cities</c:v>
                </c:pt>
                <c:pt idx="16">
                  <c:v>AI Research</c:v>
                </c:pt>
                <c:pt idx="17">
                  <c:v>Computer Vision and Imaging</c:v>
                </c:pt>
                <c:pt idx="18">
                  <c:v>Motion Intelligence</c:v>
                </c:pt>
                <c:pt idx="19">
                  <c:v>Quantum Computing</c:v>
                </c:pt>
              </c:strCache>
            </c:strRef>
          </c:cat>
          <c:val>
            <c:numRef>
              <c:f>Sheet1!$B$2:$B$21</c:f>
              <c:numCache>
                <c:formatCode>General</c:formatCode>
                <c:ptCount val="20"/>
                <c:pt idx="0">
                  <c:v>11</c:v>
                </c:pt>
                <c:pt idx="1">
                  <c:v>4</c:v>
                </c:pt>
                <c:pt idx="2">
                  <c:v>3</c:v>
                </c:pt>
                <c:pt idx="3">
                  <c:v>2</c:v>
                </c:pt>
                <c:pt idx="4">
                  <c:v>2</c:v>
                </c:pt>
                <c:pt idx="5">
                  <c:v>2</c:v>
                </c:pt>
                <c:pt idx="6">
                  <c:v>2</c:v>
                </c:pt>
                <c:pt idx="7">
                  <c:v>2</c:v>
                </c:pt>
                <c:pt idx="8">
                  <c:v>1</c:v>
                </c:pt>
                <c:pt idx="9">
                  <c:v>1</c:v>
                </c:pt>
                <c:pt idx="10">
                  <c:v>1</c:v>
                </c:pt>
                <c:pt idx="11">
                  <c:v>1</c:v>
                </c:pt>
                <c:pt idx="12">
                  <c:v>1</c:v>
                </c:pt>
                <c:pt idx="13">
                  <c:v>1</c:v>
                </c:pt>
                <c:pt idx="14">
                  <c:v>1</c:v>
                </c:pt>
                <c:pt idx="15">
                  <c:v>1</c:v>
                </c:pt>
                <c:pt idx="16">
                  <c:v>1</c:v>
                </c:pt>
                <c:pt idx="17">
                  <c:v>1</c:v>
                </c:pt>
                <c:pt idx="18">
                  <c:v>1</c:v>
                </c:pt>
                <c:pt idx="19">
                  <c:v>1</c:v>
                </c:pt>
              </c:numCache>
            </c:numRef>
          </c:val>
          <c:extLst>
            <c:ext xmlns:c16="http://schemas.microsoft.com/office/drawing/2014/chart" uri="{C3380CC4-5D6E-409C-BE32-E72D297353CC}">
              <c16:uniqueId val="{00000000-605C-0C47-A8A5-B947C0367D5B}"/>
            </c:ext>
          </c:extLst>
        </c:ser>
        <c:dLbls>
          <c:dLblPos val="outEnd"/>
          <c:showLegendKey val="0"/>
          <c:showVal val="1"/>
          <c:showCatName val="0"/>
          <c:showSerName val="0"/>
          <c:showPercent val="0"/>
          <c:showBubbleSize val="0"/>
        </c:dLbls>
        <c:gapWidth val="219"/>
        <c:overlap val="-27"/>
        <c:axId val="676119216"/>
        <c:axId val="713911712"/>
      </c:barChart>
      <c:catAx>
        <c:axId val="6761192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13911712"/>
        <c:crosses val="autoZero"/>
        <c:auto val="1"/>
        <c:lblAlgn val="ctr"/>
        <c:lblOffset val="100"/>
        <c:noMultiLvlLbl val="0"/>
      </c:catAx>
      <c:valAx>
        <c:axId val="71391171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7611921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4">
                <a:lumMod val="60000"/>
                <a:lumOff val="40000"/>
              </a:schemeClr>
            </a:solidFill>
            <a:ln>
              <a:noFill/>
            </a:ln>
            <a:effectLst/>
          </c:spPr>
          <c:invertIfNegative val="0"/>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5AD6-3C4F-AEFD-1966459CD4E1}"/>
                </c:ext>
              </c:extLst>
            </c:dLbl>
            <c:dLbl>
              <c:idx val="1"/>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5AD6-3C4F-AEFD-1966459CD4E1}"/>
                </c:ext>
              </c:extLst>
            </c:dLbl>
            <c:dLbl>
              <c:idx val="2"/>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5AD6-3C4F-AEFD-1966459CD4E1}"/>
                </c:ext>
              </c:extLst>
            </c:dLbl>
            <c:dLbl>
              <c:idx val="3"/>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5AD6-3C4F-AEFD-1966459CD4E1}"/>
                </c:ext>
              </c:extLst>
            </c:dLbl>
            <c:dLbl>
              <c:idx val="4"/>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5AD6-3C4F-AEFD-1966459CD4E1}"/>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Quebec</c:v>
                </c:pt>
                <c:pt idx="1">
                  <c:v>Ontario</c:v>
                </c:pt>
                <c:pt idx="2">
                  <c:v>British Columbia</c:v>
                </c:pt>
                <c:pt idx="3">
                  <c:v>Alberta</c:v>
                </c:pt>
                <c:pt idx="4">
                  <c:v>Manitoba</c:v>
                </c:pt>
              </c:strCache>
            </c:strRef>
          </c:cat>
          <c:val>
            <c:numRef>
              <c:f>Sheet1!$B$2:$B$6</c:f>
              <c:numCache>
                <c:formatCode>General</c:formatCode>
                <c:ptCount val="5"/>
                <c:pt idx="0">
                  <c:v>9</c:v>
                </c:pt>
                <c:pt idx="1">
                  <c:v>26</c:v>
                </c:pt>
                <c:pt idx="2">
                  <c:v>2</c:v>
                </c:pt>
                <c:pt idx="3">
                  <c:v>2</c:v>
                </c:pt>
                <c:pt idx="4">
                  <c:v>1</c:v>
                </c:pt>
              </c:numCache>
            </c:numRef>
          </c:val>
          <c:extLst>
            <c:ext xmlns:c16="http://schemas.microsoft.com/office/drawing/2014/chart" uri="{C3380CC4-5D6E-409C-BE32-E72D297353CC}">
              <c16:uniqueId val="{00000000-5AD6-3C4F-AEFD-1966459CD4E1}"/>
            </c:ext>
          </c:extLst>
        </c:ser>
        <c:dLbls>
          <c:showLegendKey val="0"/>
          <c:showVal val="0"/>
          <c:showCatName val="0"/>
          <c:showSerName val="0"/>
          <c:showPercent val="0"/>
          <c:showBubbleSize val="0"/>
        </c:dLbls>
        <c:gapWidth val="219"/>
        <c:overlap val="-27"/>
        <c:axId val="760253904"/>
        <c:axId val="756130992"/>
      </c:barChart>
      <c:catAx>
        <c:axId val="7602539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56130992"/>
        <c:crosses val="autoZero"/>
        <c:auto val="1"/>
        <c:lblAlgn val="ctr"/>
        <c:lblOffset val="100"/>
        <c:noMultiLvlLbl val="0"/>
      </c:catAx>
      <c:valAx>
        <c:axId val="75613099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602539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omments/comment1.xml><?xml version="1.0" encoding="utf-8"?>
<p:cmLst xmlns:a="http://schemas.openxmlformats.org/drawingml/2006/main" xmlns:r="http://schemas.openxmlformats.org/officeDocument/2006/relationships" xmlns:p="http://schemas.openxmlformats.org/presentationml/2006/main">
  <p:cm authorId="3" dt="2020-07-06T18:29:06.765" idx="6">
    <p:pos x="10" y="10"/>
    <p:text>Changed from 10 to 9</p:text>
    <p:extLst>
      <p:ext uri="{C676402C-5697-4E1C-873F-D02D1690AC5C}">
        <p15:threadingInfo xmlns:p15="http://schemas.microsoft.com/office/powerpoint/2012/main" timeZoneBias="240"/>
      </p:ext>
    </p:extLst>
  </p:cm>
</p:cmLst>
</file>

<file path=ppt/diagrams/_rels/data1.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svg"/><Relationship Id="rId1" Type="http://schemas.openxmlformats.org/officeDocument/2006/relationships/image" Target="../media/image6.png"/><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diagrams/_rels/data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svg"/><Relationship Id="rId1" Type="http://schemas.openxmlformats.org/officeDocument/2006/relationships/image" Target="../media/image22.png"/><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svg"/></Relationships>
</file>

<file path=ppt/diagrams/_rels/data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1.svg"/><Relationship Id="rId1" Type="http://schemas.openxmlformats.org/officeDocument/2006/relationships/image" Target="../media/image10.png"/><Relationship Id="rId4" Type="http://schemas.openxmlformats.org/officeDocument/2006/relationships/image" Target="../media/image37.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svg"/><Relationship Id="rId1" Type="http://schemas.openxmlformats.org/officeDocument/2006/relationships/image" Target="../media/image6.png"/><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diagrams/_rels/drawing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svg"/><Relationship Id="rId1" Type="http://schemas.openxmlformats.org/officeDocument/2006/relationships/image" Target="../media/image22.png"/><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svg"/></Relationships>
</file>

<file path=ppt/diagrams/_rels/drawing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1.svg"/><Relationship Id="rId1" Type="http://schemas.openxmlformats.org/officeDocument/2006/relationships/image" Target="../media/image10.png"/><Relationship Id="rId4" Type="http://schemas.openxmlformats.org/officeDocument/2006/relationships/image" Target="../media/image37.svg"/></Relationships>
</file>

<file path=ppt/diagrams/colors1.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icon_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a:schemeClr val="accent2"/>
      <a:schemeClr val="accent3"/>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9B1BEA3-FAE9-4BE4-AE0E-ED473E003EBF}"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5F11645F-3198-4093-97E1-1D1789DA2E82}">
      <dgm:prSet/>
      <dgm:spPr/>
      <dgm:t>
        <a:bodyPr/>
        <a:lstStyle/>
        <a:p>
          <a:pPr>
            <a:lnSpc>
              <a:spcPct val="100000"/>
            </a:lnSpc>
            <a:defRPr cap="all"/>
          </a:pPr>
          <a:r>
            <a:rPr lang="en-CA" dirty="0"/>
            <a:t>30 Include an Ethics Course*</a:t>
          </a:r>
          <a:endParaRPr lang="en-US" dirty="0"/>
        </a:p>
      </dgm:t>
    </dgm:pt>
    <dgm:pt modelId="{D16F8ACB-2A48-45FF-BDC2-A2955CD159F5}" type="parTrans" cxnId="{E9F8702E-ED53-4A3F-9220-164A939697EF}">
      <dgm:prSet/>
      <dgm:spPr/>
      <dgm:t>
        <a:bodyPr/>
        <a:lstStyle/>
        <a:p>
          <a:endParaRPr lang="en-US"/>
        </a:p>
      </dgm:t>
    </dgm:pt>
    <dgm:pt modelId="{D4A111B8-2C99-442D-8341-1E3461FA1860}" type="sibTrans" cxnId="{E9F8702E-ED53-4A3F-9220-164A939697EF}">
      <dgm:prSet/>
      <dgm:spPr/>
      <dgm:t>
        <a:bodyPr/>
        <a:lstStyle/>
        <a:p>
          <a:endParaRPr lang="en-US"/>
        </a:p>
      </dgm:t>
    </dgm:pt>
    <dgm:pt modelId="{D0226632-48BC-4726-9D62-2FC9161CCB0B}">
      <dgm:prSet/>
      <dgm:spPr/>
      <dgm:t>
        <a:bodyPr/>
        <a:lstStyle/>
        <a:p>
          <a:pPr>
            <a:lnSpc>
              <a:spcPct val="100000"/>
            </a:lnSpc>
            <a:defRPr cap="all"/>
          </a:pPr>
          <a:r>
            <a:rPr lang="en-CA" dirty="0"/>
            <a:t>17 have </a:t>
          </a:r>
          <a:r>
            <a:rPr lang="en-US" dirty="0"/>
            <a:t>required ETHICS courses</a:t>
          </a:r>
        </a:p>
      </dgm:t>
    </dgm:pt>
    <dgm:pt modelId="{F31AA2E3-BD6D-4390-A2A6-23173B6843C6}" type="parTrans" cxnId="{A4F45FD4-D1F3-4734-B77A-DE01C38B7965}">
      <dgm:prSet/>
      <dgm:spPr/>
      <dgm:t>
        <a:bodyPr/>
        <a:lstStyle/>
        <a:p>
          <a:endParaRPr lang="en-US"/>
        </a:p>
      </dgm:t>
    </dgm:pt>
    <dgm:pt modelId="{41755109-EED0-47D2-8005-9415975B5BE5}" type="sibTrans" cxnId="{A4F45FD4-D1F3-4734-B77A-DE01C38B7965}">
      <dgm:prSet/>
      <dgm:spPr/>
      <dgm:t>
        <a:bodyPr/>
        <a:lstStyle/>
        <a:p>
          <a:endParaRPr lang="en-US"/>
        </a:p>
      </dgm:t>
    </dgm:pt>
    <dgm:pt modelId="{FC510546-6ED1-4A8C-B272-CE85A42CF2C2}">
      <dgm:prSet/>
      <dgm:spPr/>
      <dgm:t>
        <a:bodyPr/>
        <a:lstStyle/>
        <a:p>
          <a:pPr>
            <a:lnSpc>
              <a:spcPct val="100000"/>
            </a:lnSpc>
            <a:defRPr cap="all"/>
          </a:pPr>
          <a:r>
            <a:rPr lang="en-CA" dirty="0"/>
            <a:t>11 tackle algorithmic bias, fairness, &amp; social issues**</a:t>
          </a:r>
          <a:endParaRPr lang="en-US" dirty="0"/>
        </a:p>
      </dgm:t>
    </dgm:pt>
    <dgm:pt modelId="{453891B2-CE74-4181-AF78-2CABE06A5C0D}" type="parTrans" cxnId="{025A1DA3-C5E7-4492-BD93-6FAFB28A1FB4}">
      <dgm:prSet/>
      <dgm:spPr/>
      <dgm:t>
        <a:bodyPr/>
        <a:lstStyle/>
        <a:p>
          <a:endParaRPr lang="en-US"/>
        </a:p>
      </dgm:t>
    </dgm:pt>
    <dgm:pt modelId="{BA802D65-6A85-4DC7-848B-828F21471DBE}" type="sibTrans" cxnId="{025A1DA3-C5E7-4492-BD93-6FAFB28A1FB4}">
      <dgm:prSet/>
      <dgm:spPr/>
      <dgm:t>
        <a:bodyPr/>
        <a:lstStyle/>
        <a:p>
          <a:endParaRPr lang="en-US"/>
        </a:p>
      </dgm:t>
    </dgm:pt>
    <dgm:pt modelId="{737F84FC-4E24-4E1B-82BA-9BF05C3A31F2}">
      <dgm:prSet/>
      <dgm:spPr/>
      <dgm:t>
        <a:bodyPr/>
        <a:lstStyle/>
        <a:p>
          <a:pPr>
            <a:lnSpc>
              <a:spcPct val="100000"/>
            </a:lnSpc>
            <a:defRPr cap="all"/>
          </a:pPr>
          <a:r>
            <a:rPr lang="en-CA"/>
            <a:t>3 address minorities</a:t>
          </a:r>
          <a:endParaRPr lang="en-US"/>
        </a:p>
      </dgm:t>
    </dgm:pt>
    <dgm:pt modelId="{2EE82958-97D9-477A-A862-AB6B98F9471A}" type="parTrans" cxnId="{3C30A0CD-7434-4C38-BC89-3251C7188237}">
      <dgm:prSet/>
      <dgm:spPr/>
      <dgm:t>
        <a:bodyPr/>
        <a:lstStyle/>
        <a:p>
          <a:endParaRPr lang="en-US"/>
        </a:p>
      </dgm:t>
    </dgm:pt>
    <dgm:pt modelId="{353CB982-B20B-45A1-944E-E2E22C6B0B6C}" type="sibTrans" cxnId="{3C30A0CD-7434-4C38-BC89-3251C7188237}">
      <dgm:prSet/>
      <dgm:spPr/>
      <dgm:t>
        <a:bodyPr/>
        <a:lstStyle/>
        <a:p>
          <a:endParaRPr lang="en-US"/>
        </a:p>
      </dgm:t>
    </dgm:pt>
    <dgm:pt modelId="{79EDBD58-0C7D-40A8-AB63-CA5F30FE0CB6}" type="pres">
      <dgm:prSet presAssocID="{F9B1BEA3-FAE9-4BE4-AE0E-ED473E003EBF}" presName="root" presStyleCnt="0">
        <dgm:presLayoutVars>
          <dgm:dir/>
          <dgm:resizeHandles val="exact"/>
        </dgm:presLayoutVars>
      </dgm:prSet>
      <dgm:spPr/>
    </dgm:pt>
    <dgm:pt modelId="{067C6A8A-3A68-478F-84E9-E43BD125AC7D}" type="pres">
      <dgm:prSet presAssocID="{5F11645F-3198-4093-97E1-1D1789DA2E82}" presName="compNode" presStyleCnt="0"/>
      <dgm:spPr/>
    </dgm:pt>
    <dgm:pt modelId="{0EBEC119-F8DA-41E8-A511-3A9138ABAC57}" type="pres">
      <dgm:prSet presAssocID="{5F11645F-3198-4093-97E1-1D1789DA2E82}" presName="iconBgRect" presStyleLbl="bgShp" presStyleIdx="0" presStyleCnt="4"/>
      <dgm:spPr/>
    </dgm:pt>
    <dgm:pt modelId="{1D9F9FD4-C7B5-43F5-A321-B91038AD86AD}" type="pres">
      <dgm:prSet presAssocID="{5F11645F-3198-4093-97E1-1D1789DA2E82}" presName="iconRect" presStyleLbl="node1" presStyleIdx="0" presStyleCnt="4"/>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Graduation cap">
            <a:extLst>
              <a:ext uri="{C183D7F6-B498-43B3-948B-1728B52AA6E4}">
                <adec:decorative xmlns:adec="http://schemas.microsoft.com/office/drawing/2017/decorative" val="1"/>
              </a:ext>
            </a:extLst>
          </dgm14:cNvPr>
        </a:ext>
      </dgm:extLst>
    </dgm:pt>
    <dgm:pt modelId="{2F48287F-CD1B-46F1-AC72-12DBB40F8076}" type="pres">
      <dgm:prSet presAssocID="{5F11645F-3198-4093-97E1-1D1789DA2E82}" presName="spaceRect" presStyleCnt="0"/>
      <dgm:spPr/>
    </dgm:pt>
    <dgm:pt modelId="{F755270A-0C70-4F02-AF10-CF0FB5A74606}" type="pres">
      <dgm:prSet presAssocID="{5F11645F-3198-4093-97E1-1D1789DA2E82}" presName="textRect" presStyleLbl="revTx" presStyleIdx="0" presStyleCnt="4">
        <dgm:presLayoutVars>
          <dgm:chMax val="1"/>
          <dgm:chPref val="1"/>
        </dgm:presLayoutVars>
      </dgm:prSet>
      <dgm:spPr/>
    </dgm:pt>
    <dgm:pt modelId="{7BFA0992-BD5D-443F-AB91-3E775B4A273D}" type="pres">
      <dgm:prSet presAssocID="{D4A111B8-2C99-442D-8341-1E3461FA1860}" presName="sibTrans" presStyleCnt="0"/>
      <dgm:spPr/>
    </dgm:pt>
    <dgm:pt modelId="{F05EFECA-9648-4384-9019-044D89137079}" type="pres">
      <dgm:prSet presAssocID="{D0226632-48BC-4726-9D62-2FC9161CCB0B}" presName="compNode" presStyleCnt="0"/>
      <dgm:spPr/>
    </dgm:pt>
    <dgm:pt modelId="{5F240680-0BC1-459C-910D-03D42C1FE6DC}" type="pres">
      <dgm:prSet presAssocID="{D0226632-48BC-4726-9D62-2FC9161CCB0B}" presName="iconBgRect" presStyleLbl="bgShp" presStyleIdx="1" presStyleCnt="4"/>
      <dgm:spPr/>
    </dgm:pt>
    <dgm:pt modelId="{AC53B37F-F87D-42B3-9150-AD5C0E6F82D3}" type="pres">
      <dgm:prSet presAssocID="{D0226632-48BC-4726-9D62-2FC9161CCB0B}" presName="iconRect" presStyleLbl="node1" presStyleIdx="1" presStyleCnt="4"/>
      <dgm:spPr>
        <a:blipFill rotWithShape="1">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C22ACDE5-964B-484B-B91F-67E16A881BF5}" type="pres">
      <dgm:prSet presAssocID="{D0226632-48BC-4726-9D62-2FC9161CCB0B}" presName="spaceRect" presStyleCnt="0"/>
      <dgm:spPr/>
    </dgm:pt>
    <dgm:pt modelId="{EC1A98C5-422B-4706-9796-B423F4AAA37D}" type="pres">
      <dgm:prSet presAssocID="{D0226632-48BC-4726-9D62-2FC9161CCB0B}" presName="textRect" presStyleLbl="revTx" presStyleIdx="1" presStyleCnt="4">
        <dgm:presLayoutVars>
          <dgm:chMax val="1"/>
          <dgm:chPref val="1"/>
        </dgm:presLayoutVars>
      </dgm:prSet>
      <dgm:spPr/>
    </dgm:pt>
    <dgm:pt modelId="{A8F8759A-243C-4991-814F-EA047220C7D7}" type="pres">
      <dgm:prSet presAssocID="{41755109-EED0-47D2-8005-9415975B5BE5}" presName="sibTrans" presStyleCnt="0"/>
      <dgm:spPr/>
    </dgm:pt>
    <dgm:pt modelId="{482457AB-39C1-4A82-8430-DA7EAAD5F2B6}" type="pres">
      <dgm:prSet presAssocID="{FC510546-6ED1-4A8C-B272-CE85A42CF2C2}" presName="compNode" presStyleCnt="0"/>
      <dgm:spPr/>
    </dgm:pt>
    <dgm:pt modelId="{AD17C75F-A693-4F86-8699-26F2A1E80354}" type="pres">
      <dgm:prSet presAssocID="{FC510546-6ED1-4A8C-B272-CE85A42CF2C2}" presName="iconBgRect" presStyleLbl="bgShp" presStyleIdx="2" presStyleCnt="4"/>
      <dgm:spPr/>
    </dgm:pt>
    <dgm:pt modelId="{147B70EA-216F-4ACE-93C6-173416D7A876}" type="pres">
      <dgm:prSet presAssocID="{FC510546-6ED1-4A8C-B272-CE85A42CF2C2}"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BA921B94-44BC-4293-ADB7-FB1DA9C62FDF}" type="pres">
      <dgm:prSet presAssocID="{FC510546-6ED1-4A8C-B272-CE85A42CF2C2}" presName="spaceRect" presStyleCnt="0"/>
      <dgm:spPr/>
    </dgm:pt>
    <dgm:pt modelId="{542AB4FE-CE7C-469A-AE3E-55F40CF6724E}" type="pres">
      <dgm:prSet presAssocID="{FC510546-6ED1-4A8C-B272-CE85A42CF2C2}" presName="textRect" presStyleLbl="revTx" presStyleIdx="2" presStyleCnt="4">
        <dgm:presLayoutVars>
          <dgm:chMax val="1"/>
          <dgm:chPref val="1"/>
        </dgm:presLayoutVars>
      </dgm:prSet>
      <dgm:spPr/>
    </dgm:pt>
    <dgm:pt modelId="{F020ACE0-EADA-4C4B-BD07-B52B35BCFB6C}" type="pres">
      <dgm:prSet presAssocID="{BA802D65-6A85-4DC7-848B-828F21471DBE}" presName="sibTrans" presStyleCnt="0"/>
      <dgm:spPr/>
    </dgm:pt>
    <dgm:pt modelId="{BE3315DB-AED5-4FD0-8C77-41CDD4D089ED}" type="pres">
      <dgm:prSet presAssocID="{737F84FC-4E24-4E1B-82BA-9BF05C3A31F2}" presName="compNode" presStyleCnt="0"/>
      <dgm:spPr/>
    </dgm:pt>
    <dgm:pt modelId="{39F349D5-68B9-4AF2-8761-461F8A88FE91}" type="pres">
      <dgm:prSet presAssocID="{737F84FC-4E24-4E1B-82BA-9BF05C3A31F2}" presName="iconBgRect" presStyleLbl="bgShp" presStyleIdx="3" presStyleCnt="4"/>
      <dgm:spPr/>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70F5CD19-CBAE-4A06-B929-58615388C550}" type="pres">
      <dgm:prSet presAssocID="{737F84FC-4E24-4E1B-82BA-9BF05C3A31F2}"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Group"/>
        </a:ext>
      </dgm:extLst>
    </dgm:pt>
    <dgm:pt modelId="{BAB50326-0938-48FB-AB42-56DF55A2238D}" type="pres">
      <dgm:prSet presAssocID="{737F84FC-4E24-4E1B-82BA-9BF05C3A31F2}" presName="spaceRect" presStyleCnt="0"/>
      <dgm:spPr/>
    </dgm:pt>
    <dgm:pt modelId="{2473BF5B-F68A-4D11-932E-1EFEE8C42A88}" type="pres">
      <dgm:prSet presAssocID="{737F84FC-4E24-4E1B-82BA-9BF05C3A31F2}" presName="textRect" presStyleLbl="revTx" presStyleIdx="3" presStyleCnt="4">
        <dgm:presLayoutVars>
          <dgm:chMax val="1"/>
          <dgm:chPref val="1"/>
        </dgm:presLayoutVars>
      </dgm:prSet>
      <dgm:spPr/>
    </dgm:pt>
  </dgm:ptLst>
  <dgm:cxnLst>
    <dgm:cxn modelId="{FB645511-C959-4E9F-83F4-00DB38A3FFBB}" type="presOf" srcId="{F9B1BEA3-FAE9-4BE4-AE0E-ED473E003EBF}" destId="{79EDBD58-0C7D-40A8-AB63-CA5F30FE0CB6}" srcOrd="0" destOrd="0" presId="urn:microsoft.com/office/officeart/2018/5/layout/IconCircleLabelList"/>
    <dgm:cxn modelId="{E9F8702E-ED53-4A3F-9220-164A939697EF}" srcId="{F9B1BEA3-FAE9-4BE4-AE0E-ED473E003EBF}" destId="{5F11645F-3198-4093-97E1-1D1789DA2E82}" srcOrd="0" destOrd="0" parTransId="{D16F8ACB-2A48-45FF-BDC2-A2955CD159F5}" sibTransId="{D4A111B8-2C99-442D-8341-1E3461FA1860}"/>
    <dgm:cxn modelId="{C3A64C77-4225-44F4-B200-54956B53E3C0}" type="presOf" srcId="{5F11645F-3198-4093-97E1-1D1789DA2E82}" destId="{F755270A-0C70-4F02-AF10-CF0FB5A74606}" srcOrd="0" destOrd="0" presId="urn:microsoft.com/office/officeart/2018/5/layout/IconCircleLabelList"/>
    <dgm:cxn modelId="{8D42FD79-3835-4CCA-BFDA-45C9CAFFE5EF}" type="presOf" srcId="{FC510546-6ED1-4A8C-B272-CE85A42CF2C2}" destId="{542AB4FE-CE7C-469A-AE3E-55F40CF6724E}" srcOrd="0" destOrd="0" presId="urn:microsoft.com/office/officeart/2018/5/layout/IconCircleLabelList"/>
    <dgm:cxn modelId="{025A1DA3-C5E7-4492-BD93-6FAFB28A1FB4}" srcId="{F9B1BEA3-FAE9-4BE4-AE0E-ED473E003EBF}" destId="{FC510546-6ED1-4A8C-B272-CE85A42CF2C2}" srcOrd="2" destOrd="0" parTransId="{453891B2-CE74-4181-AF78-2CABE06A5C0D}" sibTransId="{BA802D65-6A85-4DC7-848B-828F21471DBE}"/>
    <dgm:cxn modelId="{DB1261A5-1572-48F9-BE4F-8D2A6916D64F}" type="presOf" srcId="{D0226632-48BC-4726-9D62-2FC9161CCB0B}" destId="{EC1A98C5-422B-4706-9796-B423F4AAA37D}" srcOrd="0" destOrd="0" presId="urn:microsoft.com/office/officeart/2018/5/layout/IconCircleLabelList"/>
    <dgm:cxn modelId="{7D269FC5-DE72-450B-81B4-4A9041A908A7}" type="presOf" srcId="{737F84FC-4E24-4E1B-82BA-9BF05C3A31F2}" destId="{2473BF5B-F68A-4D11-932E-1EFEE8C42A88}" srcOrd="0" destOrd="0" presId="urn:microsoft.com/office/officeart/2018/5/layout/IconCircleLabelList"/>
    <dgm:cxn modelId="{3C30A0CD-7434-4C38-BC89-3251C7188237}" srcId="{F9B1BEA3-FAE9-4BE4-AE0E-ED473E003EBF}" destId="{737F84FC-4E24-4E1B-82BA-9BF05C3A31F2}" srcOrd="3" destOrd="0" parTransId="{2EE82958-97D9-477A-A862-AB6B98F9471A}" sibTransId="{353CB982-B20B-45A1-944E-E2E22C6B0B6C}"/>
    <dgm:cxn modelId="{A4F45FD4-D1F3-4734-B77A-DE01C38B7965}" srcId="{F9B1BEA3-FAE9-4BE4-AE0E-ED473E003EBF}" destId="{D0226632-48BC-4726-9D62-2FC9161CCB0B}" srcOrd="1" destOrd="0" parTransId="{F31AA2E3-BD6D-4390-A2A6-23173B6843C6}" sibTransId="{41755109-EED0-47D2-8005-9415975B5BE5}"/>
    <dgm:cxn modelId="{5BB78ADF-E48A-426B-AFC6-252D83AEA9B2}" type="presParOf" srcId="{79EDBD58-0C7D-40A8-AB63-CA5F30FE0CB6}" destId="{067C6A8A-3A68-478F-84E9-E43BD125AC7D}" srcOrd="0" destOrd="0" presId="urn:microsoft.com/office/officeart/2018/5/layout/IconCircleLabelList"/>
    <dgm:cxn modelId="{5D1D5ADE-E102-446C-9599-0DDD78C2ACDA}" type="presParOf" srcId="{067C6A8A-3A68-478F-84E9-E43BD125AC7D}" destId="{0EBEC119-F8DA-41E8-A511-3A9138ABAC57}" srcOrd="0" destOrd="0" presId="urn:microsoft.com/office/officeart/2018/5/layout/IconCircleLabelList"/>
    <dgm:cxn modelId="{EDDB6A0F-2574-4F34-BBDF-0C961A5DCE2D}" type="presParOf" srcId="{067C6A8A-3A68-478F-84E9-E43BD125AC7D}" destId="{1D9F9FD4-C7B5-43F5-A321-B91038AD86AD}" srcOrd="1" destOrd="0" presId="urn:microsoft.com/office/officeart/2018/5/layout/IconCircleLabelList"/>
    <dgm:cxn modelId="{A6612A40-4395-4DBC-B086-77BCE909425F}" type="presParOf" srcId="{067C6A8A-3A68-478F-84E9-E43BD125AC7D}" destId="{2F48287F-CD1B-46F1-AC72-12DBB40F8076}" srcOrd="2" destOrd="0" presId="urn:microsoft.com/office/officeart/2018/5/layout/IconCircleLabelList"/>
    <dgm:cxn modelId="{328B8C08-D258-4C39-92F5-466A0E1A3A29}" type="presParOf" srcId="{067C6A8A-3A68-478F-84E9-E43BD125AC7D}" destId="{F755270A-0C70-4F02-AF10-CF0FB5A74606}" srcOrd="3" destOrd="0" presId="urn:microsoft.com/office/officeart/2018/5/layout/IconCircleLabelList"/>
    <dgm:cxn modelId="{0423D6D7-8034-4549-A7EE-606D6618E4C6}" type="presParOf" srcId="{79EDBD58-0C7D-40A8-AB63-CA5F30FE0CB6}" destId="{7BFA0992-BD5D-443F-AB91-3E775B4A273D}" srcOrd="1" destOrd="0" presId="urn:microsoft.com/office/officeart/2018/5/layout/IconCircleLabelList"/>
    <dgm:cxn modelId="{4F8CF601-05F0-4CBF-9A5C-655E5BD6D257}" type="presParOf" srcId="{79EDBD58-0C7D-40A8-AB63-CA5F30FE0CB6}" destId="{F05EFECA-9648-4384-9019-044D89137079}" srcOrd="2" destOrd="0" presId="urn:microsoft.com/office/officeart/2018/5/layout/IconCircleLabelList"/>
    <dgm:cxn modelId="{F6A4309D-1CF2-4B56-95D0-9B1FC8C55838}" type="presParOf" srcId="{F05EFECA-9648-4384-9019-044D89137079}" destId="{5F240680-0BC1-459C-910D-03D42C1FE6DC}" srcOrd="0" destOrd="0" presId="urn:microsoft.com/office/officeart/2018/5/layout/IconCircleLabelList"/>
    <dgm:cxn modelId="{1F4B9D1A-B99F-466B-B354-7E24B4B1A02B}" type="presParOf" srcId="{F05EFECA-9648-4384-9019-044D89137079}" destId="{AC53B37F-F87D-42B3-9150-AD5C0E6F82D3}" srcOrd="1" destOrd="0" presId="urn:microsoft.com/office/officeart/2018/5/layout/IconCircleLabelList"/>
    <dgm:cxn modelId="{CC48B138-C989-4999-8A7F-8397FCCB0B50}" type="presParOf" srcId="{F05EFECA-9648-4384-9019-044D89137079}" destId="{C22ACDE5-964B-484B-B91F-67E16A881BF5}" srcOrd="2" destOrd="0" presId="urn:microsoft.com/office/officeart/2018/5/layout/IconCircleLabelList"/>
    <dgm:cxn modelId="{DA6B902B-6D06-49EE-A951-E1C13480F6DD}" type="presParOf" srcId="{F05EFECA-9648-4384-9019-044D89137079}" destId="{EC1A98C5-422B-4706-9796-B423F4AAA37D}" srcOrd="3" destOrd="0" presId="urn:microsoft.com/office/officeart/2018/5/layout/IconCircleLabelList"/>
    <dgm:cxn modelId="{598D589B-D913-46F8-B556-880A384A4880}" type="presParOf" srcId="{79EDBD58-0C7D-40A8-AB63-CA5F30FE0CB6}" destId="{A8F8759A-243C-4991-814F-EA047220C7D7}" srcOrd="3" destOrd="0" presId="urn:microsoft.com/office/officeart/2018/5/layout/IconCircleLabelList"/>
    <dgm:cxn modelId="{AD10083C-53DE-4948-B1B5-B50424D63138}" type="presParOf" srcId="{79EDBD58-0C7D-40A8-AB63-CA5F30FE0CB6}" destId="{482457AB-39C1-4A82-8430-DA7EAAD5F2B6}" srcOrd="4" destOrd="0" presId="urn:microsoft.com/office/officeart/2018/5/layout/IconCircleLabelList"/>
    <dgm:cxn modelId="{4A9AB9EE-C29D-4989-82BB-8BC4E8EB423C}" type="presParOf" srcId="{482457AB-39C1-4A82-8430-DA7EAAD5F2B6}" destId="{AD17C75F-A693-4F86-8699-26F2A1E80354}" srcOrd="0" destOrd="0" presId="urn:microsoft.com/office/officeart/2018/5/layout/IconCircleLabelList"/>
    <dgm:cxn modelId="{2D71DDCB-841B-4E81-AF97-08651144C820}" type="presParOf" srcId="{482457AB-39C1-4A82-8430-DA7EAAD5F2B6}" destId="{147B70EA-216F-4ACE-93C6-173416D7A876}" srcOrd="1" destOrd="0" presId="urn:microsoft.com/office/officeart/2018/5/layout/IconCircleLabelList"/>
    <dgm:cxn modelId="{9EB0D72C-14DC-4323-A31F-D0969E8C90F4}" type="presParOf" srcId="{482457AB-39C1-4A82-8430-DA7EAAD5F2B6}" destId="{BA921B94-44BC-4293-ADB7-FB1DA9C62FDF}" srcOrd="2" destOrd="0" presId="urn:microsoft.com/office/officeart/2018/5/layout/IconCircleLabelList"/>
    <dgm:cxn modelId="{CF532A99-9B17-4B8B-92CC-37851BF93301}" type="presParOf" srcId="{482457AB-39C1-4A82-8430-DA7EAAD5F2B6}" destId="{542AB4FE-CE7C-469A-AE3E-55F40CF6724E}" srcOrd="3" destOrd="0" presId="urn:microsoft.com/office/officeart/2018/5/layout/IconCircleLabelList"/>
    <dgm:cxn modelId="{A3AD22DC-EC13-4118-8620-9808C0E24B25}" type="presParOf" srcId="{79EDBD58-0C7D-40A8-AB63-CA5F30FE0CB6}" destId="{F020ACE0-EADA-4C4B-BD07-B52B35BCFB6C}" srcOrd="5" destOrd="0" presId="urn:microsoft.com/office/officeart/2018/5/layout/IconCircleLabelList"/>
    <dgm:cxn modelId="{66FDE5F4-F97C-4963-A1B2-A1366E1AA772}" type="presParOf" srcId="{79EDBD58-0C7D-40A8-AB63-CA5F30FE0CB6}" destId="{BE3315DB-AED5-4FD0-8C77-41CDD4D089ED}" srcOrd="6" destOrd="0" presId="urn:microsoft.com/office/officeart/2018/5/layout/IconCircleLabelList"/>
    <dgm:cxn modelId="{9D1409D8-3165-46D3-B1AF-2802390E42AC}" type="presParOf" srcId="{BE3315DB-AED5-4FD0-8C77-41CDD4D089ED}" destId="{39F349D5-68B9-4AF2-8761-461F8A88FE91}" srcOrd="0" destOrd="0" presId="urn:microsoft.com/office/officeart/2018/5/layout/IconCircleLabelList"/>
    <dgm:cxn modelId="{9A435508-4781-41C5-8DB7-5291CFB7D232}" type="presParOf" srcId="{BE3315DB-AED5-4FD0-8C77-41CDD4D089ED}" destId="{70F5CD19-CBAE-4A06-B929-58615388C550}" srcOrd="1" destOrd="0" presId="urn:microsoft.com/office/officeart/2018/5/layout/IconCircleLabelList"/>
    <dgm:cxn modelId="{3CE136DB-8BCC-4CF7-BBBC-32813F00E6C0}" type="presParOf" srcId="{BE3315DB-AED5-4FD0-8C77-41CDD4D089ED}" destId="{BAB50326-0938-48FB-AB42-56DF55A2238D}" srcOrd="2" destOrd="0" presId="urn:microsoft.com/office/officeart/2018/5/layout/IconCircleLabelList"/>
    <dgm:cxn modelId="{CB17F2BA-B8E8-4585-998A-4CB31286A24B}" type="presParOf" srcId="{BE3315DB-AED5-4FD0-8C77-41CDD4D089ED}" destId="{2473BF5B-F68A-4D11-932E-1EFEE8C42A88}" srcOrd="3" destOrd="0" presId="urn:microsoft.com/office/officeart/2018/5/layout/IconCircleLabel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9B1BEA3-FAE9-4BE4-AE0E-ED473E003EBF}"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5F11645F-3198-4093-97E1-1D1789DA2E82}">
      <dgm:prSet custT="1"/>
      <dgm:spPr/>
      <dgm:t>
        <a:bodyPr/>
        <a:lstStyle/>
        <a:p>
          <a:pPr>
            <a:lnSpc>
              <a:spcPct val="100000"/>
            </a:lnSpc>
            <a:defRPr cap="all"/>
          </a:pPr>
          <a:r>
            <a:rPr lang="en-US" sz="3200" kern="1200"/>
            <a:t>20</a:t>
          </a:r>
          <a:br>
            <a:rPr lang="en-US" sz="3200" kern="1200"/>
          </a:br>
          <a:r>
            <a:rPr lang="en-US" sz="1800" kern="1200" cap="all">
              <a:solidFill>
                <a:prstClr val="black">
                  <a:hueOff val="0"/>
                  <a:satOff val="0"/>
                  <a:lumOff val="0"/>
                  <a:alphaOff val="0"/>
                </a:prstClr>
              </a:solidFill>
              <a:latin typeface="Calibri" panose="020F0502020204030204"/>
              <a:ea typeface="+mn-ea"/>
              <a:cs typeface="+mn-cs"/>
            </a:rPr>
            <a:t>A</a:t>
          </a:r>
          <a:r>
            <a:rPr lang="en-BH" sz="2000" kern="1200"/>
            <a:t>re US/EU based, with operations in Canada</a:t>
          </a:r>
          <a:endParaRPr lang="en-US" sz="2000" kern="1200"/>
        </a:p>
      </dgm:t>
    </dgm:pt>
    <dgm:pt modelId="{D16F8ACB-2A48-45FF-BDC2-A2955CD159F5}" type="parTrans" cxnId="{E9F8702E-ED53-4A3F-9220-164A939697EF}">
      <dgm:prSet/>
      <dgm:spPr/>
      <dgm:t>
        <a:bodyPr/>
        <a:lstStyle/>
        <a:p>
          <a:endParaRPr lang="en-US"/>
        </a:p>
      </dgm:t>
    </dgm:pt>
    <dgm:pt modelId="{D4A111B8-2C99-442D-8341-1E3461FA1860}" type="sibTrans" cxnId="{E9F8702E-ED53-4A3F-9220-164A939697EF}">
      <dgm:prSet/>
      <dgm:spPr/>
      <dgm:t>
        <a:bodyPr/>
        <a:lstStyle/>
        <a:p>
          <a:pPr>
            <a:lnSpc>
              <a:spcPct val="100000"/>
            </a:lnSpc>
          </a:pPr>
          <a:endParaRPr lang="en-US"/>
        </a:p>
      </dgm:t>
    </dgm:pt>
    <dgm:pt modelId="{4C572015-0320-4EDC-A485-224F169F39C5}">
      <dgm:prSet custT="1"/>
      <dgm:spPr/>
      <dgm:t>
        <a:bodyPr/>
        <a:lstStyle/>
        <a:p>
          <a:pPr>
            <a:lnSpc>
              <a:spcPct val="100000"/>
            </a:lnSpc>
            <a:defRPr cap="all"/>
          </a:pPr>
          <a:r>
            <a:rPr lang="en-CA" sz="3200"/>
            <a:t>11</a:t>
          </a:r>
          <a:br>
            <a:rPr lang="en-CA" sz="3200"/>
          </a:br>
          <a:r>
            <a:rPr lang="en-CA" sz="1800"/>
            <a:t> </a:t>
          </a:r>
          <a:r>
            <a:rPr lang="en-BH" sz="1800"/>
            <a:t>Reference bias management</a:t>
          </a:r>
        </a:p>
      </dgm:t>
    </dgm:pt>
    <dgm:pt modelId="{076BCAE8-A96B-451E-8F98-E8301BD91F87}" type="parTrans" cxnId="{8CE2BC00-ECCC-4DBE-8D86-70E6DE7466B7}">
      <dgm:prSet/>
      <dgm:spPr/>
      <dgm:t>
        <a:bodyPr/>
        <a:lstStyle/>
        <a:p>
          <a:endParaRPr lang="en-CA"/>
        </a:p>
      </dgm:t>
    </dgm:pt>
    <dgm:pt modelId="{24C28377-42A2-489B-AB98-11D30513BA39}" type="sibTrans" cxnId="{8CE2BC00-ECCC-4DBE-8D86-70E6DE7466B7}">
      <dgm:prSet/>
      <dgm:spPr/>
      <dgm:t>
        <a:bodyPr/>
        <a:lstStyle/>
        <a:p>
          <a:pPr>
            <a:lnSpc>
              <a:spcPct val="100000"/>
            </a:lnSpc>
          </a:pPr>
          <a:endParaRPr lang="en-CA"/>
        </a:p>
      </dgm:t>
    </dgm:pt>
    <dgm:pt modelId="{66AFE1A4-4651-4B3A-960A-31EDDF328E0D}">
      <dgm:prSet custT="1"/>
      <dgm:spPr/>
      <dgm:t>
        <a:bodyPr/>
        <a:lstStyle/>
        <a:p>
          <a:pPr>
            <a:lnSpc>
              <a:spcPct val="100000"/>
            </a:lnSpc>
            <a:defRPr cap="all"/>
          </a:pPr>
          <a:r>
            <a:rPr lang="en-CA" sz="3200"/>
            <a:t>5</a:t>
          </a:r>
          <a:br>
            <a:rPr lang="en-CA" sz="3200"/>
          </a:br>
          <a:r>
            <a:rPr lang="en-CA" sz="1800"/>
            <a:t> </a:t>
          </a:r>
          <a:r>
            <a:rPr lang="en-BH" sz="1800"/>
            <a:t>Address inclusion or disability</a:t>
          </a:r>
        </a:p>
      </dgm:t>
    </dgm:pt>
    <dgm:pt modelId="{862EF6F5-F59A-4E62-8A76-6ECF7A6DDCC1}" type="parTrans" cxnId="{62399275-05C3-4305-AFC6-B6AB030CFBF2}">
      <dgm:prSet/>
      <dgm:spPr/>
      <dgm:t>
        <a:bodyPr/>
        <a:lstStyle/>
        <a:p>
          <a:endParaRPr lang="en-CA"/>
        </a:p>
      </dgm:t>
    </dgm:pt>
    <dgm:pt modelId="{0230598D-8A9B-4BCF-8C45-FD86F8ADA2BC}" type="sibTrans" cxnId="{62399275-05C3-4305-AFC6-B6AB030CFBF2}">
      <dgm:prSet/>
      <dgm:spPr/>
      <dgm:t>
        <a:bodyPr/>
        <a:lstStyle/>
        <a:p>
          <a:endParaRPr lang="en-CA"/>
        </a:p>
      </dgm:t>
    </dgm:pt>
    <dgm:pt modelId="{79EDBD58-0C7D-40A8-AB63-CA5F30FE0CB6}" type="pres">
      <dgm:prSet presAssocID="{F9B1BEA3-FAE9-4BE4-AE0E-ED473E003EBF}" presName="root" presStyleCnt="0">
        <dgm:presLayoutVars>
          <dgm:dir/>
          <dgm:resizeHandles val="exact"/>
        </dgm:presLayoutVars>
      </dgm:prSet>
      <dgm:spPr/>
    </dgm:pt>
    <dgm:pt modelId="{067C6A8A-3A68-478F-84E9-E43BD125AC7D}" type="pres">
      <dgm:prSet presAssocID="{5F11645F-3198-4093-97E1-1D1789DA2E82}" presName="compNode" presStyleCnt="0"/>
      <dgm:spPr/>
    </dgm:pt>
    <dgm:pt modelId="{0EBEC119-F8DA-41E8-A511-3A9138ABAC57}" type="pres">
      <dgm:prSet presAssocID="{5F11645F-3198-4093-97E1-1D1789DA2E82}" presName="iconBgRect" presStyleLbl="bgShp" presStyleIdx="0" presStyleCnt="3"/>
      <dgm:spPr/>
    </dgm:pt>
    <dgm:pt modelId="{1D9F9FD4-C7B5-43F5-A321-B91038AD86AD}" type="pres">
      <dgm:prSet presAssocID="{5F11645F-3198-4093-97E1-1D1789DA2E82}" presName="iconRect" presStyleLbl="node1" presStyleIdx="0" presStyleCnt="3"/>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Earth globe: Americas">
            <a:extLst>
              <a:ext uri="{C183D7F6-B498-43B3-948B-1728B52AA6E4}">
                <adec:decorative xmlns:adec="http://schemas.microsoft.com/office/drawing/2017/decorative" val="1"/>
              </a:ext>
            </a:extLst>
          </dgm14:cNvPr>
        </a:ext>
      </dgm:extLst>
    </dgm:pt>
    <dgm:pt modelId="{2F48287F-CD1B-46F1-AC72-12DBB40F8076}" type="pres">
      <dgm:prSet presAssocID="{5F11645F-3198-4093-97E1-1D1789DA2E82}" presName="spaceRect" presStyleCnt="0"/>
      <dgm:spPr/>
    </dgm:pt>
    <dgm:pt modelId="{F755270A-0C70-4F02-AF10-CF0FB5A74606}" type="pres">
      <dgm:prSet presAssocID="{5F11645F-3198-4093-97E1-1D1789DA2E82}" presName="textRect" presStyleLbl="revTx" presStyleIdx="0" presStyleCnt="3" custLinFactNeighborX="-2449" custLinFactNeighborY="-2834">
        <dgm:presLayoutVars>
          <dgm:chMax val="1"/>
          <dgm:chPref val="1"/>
        </dgm:presLayoutVars>
      </dgm:prSet>
      <dgm:spPr/>
    </dgm:pt>
    <dgm:pt modelId="{7BFA0992-BD5D-443F-AB91-3E775B4A273D}" type="pres">
      <dgm:prSet presAssocID="{D4A111B8-2C99-442D-8341-1E3461FA1860}" presName="sibTrans" presStyleCnt="0"/>
      <dgm:spPr/>
    </dgm:pt>
    <dgm:pt modelId="{7D9814E9-261F-471F-8319-D044B3F7AC9A}" type="pres">
      <dgm:prSet presAssocID="{4C572015-0320-4EDC-A485-224F169F39C5}" presName="compNode" presStyleCnt="0"/>
      <dgm:spPr/>
    </dgm:pt>
    <dgm:pt modelId="{ACEAAE0B-1FDD-4D3E-9284-AD88022C5794}" type="pres">
      <dgm:prSet presAssocID="{4C572015-0320-4EDC-A485-224F169F39C5}" presName="iconBgRect" presStyleLbl="bgShp" presStyleIdx="1" presStyleCnt="3"/>
      <dgm:spPr/>
    </dgm:pt>
    <dgm:pt modelId="{A938FA45-C728-4B8E-A90B-164A301421C1}" type="pres">
      <dgm:prSet presAssocID="{4C572015-0320-4EDC-A485-224F169F39C5}"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Head with Gears"/>
        </a:ext>
      </dgm:extLst>
    </dgm:pt>
    <dgm:pt modelId="{7517C0DD-80E1-4632-98C2-639BA52E58DF}" type="pres">
      <dgm:prSet presAssocID="{4C572015-0320-4EDC-A485-224F169F39C5}" presName="spaceRect" presStyleCnt="0"/>
      <dgm:spPr/>
    </dgm:pt>
    <dgm:pt modelId="{303BBB7B-D9A7-45D3-B14C-B4A1AB8EF67F}" type="pres">
      <dgm:prSet presAssocID="{4C572015-0320-4EDC-A485-224F169F39C5}" presName="textRect" presStyleLbl="revTx" presStyleIdx="1" presStyleCnt="3">
        <dgm:presLayoutVars>
          <dgm:chMax val="1"/>
          <dgm:chPref val="1"/>
        </dgm:presLayoutVars>
      </dgm:prSet>
      <dgm:spPr/>
    </dgm:pt>
    <dgm:pt modelId="{D6582A33-00B4-4A84-BB7D-C6D5FD8B3434}" type="pres">
      <dgm:prSet presAssocID="{24C28377-42A2-489B-AB98-11D30513BA39}" presName="sibTrans" presStyleCnt="0"/>
      <dgm:spPr/>
    </dgm:pt>
    <dgm:pt modelId="{D2AEC952-0C03-45B5-9237-D418EF9517F6}" type="pres">
      <dgm:prSet presAssocID="{66AFE1A4-4651-4B3A-960A-31EDDF328E0D}" presName="compNode" presStyleCnt="0"/>
      <dgm:spPr/>
    </dgm:pt>
    <dgm:pt modelId="{DEB8B1A9-6732-448B-A064-69BCCA42BD50}" type="pres">
      <dgm:prSet presAssocID="{66AFE1A4-4651-4B3A-960A-31EDDF328E0D}" presName="iconBgRect" presStyleLbl="bgShp" presStyleIdx="2" presStyleCnt="3"/>
      <dgm:spPr/>
    </dgm:pt>
    <dgm:pt modelId="{8BEFCB42-DB30-44E4-B681-FEBA0C4C62B0}" type="pres">
      <dgm:prSet presAssocID="{66AFE1A4-4651-4B3A-960A-31EDDF328E0D}"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Man with cane"/>
        </a:ext>
      </dgm:extLst>
    </dgm:pt>
    <dgm:pt modelId="{22C36059-F979-4173-A4B0-717E7715A5A7}" type="pres">
      <dgm:prSet presAssocID="{66AFE1A4-4651-4B3A-960A-31EDDF328E0D}" presName="spaceRect" presStyleCnt="0"/>
      <dgm:spPr/>
    </dgm:pt>
    <dgm:pt modelId="{BF66287C-E151-49D5-9EBA-32904602BEF9}" type="pres">
      <dgm:prSet presAssocID="{66AFE1A4-4651-4B3A-960A-31EDDF328E0D}" presName="textRect" presStyleLbl="revTx" presStyleIdx="2" presStyleCnt="3">
        <dgm:presLayoutVars>
          <dgm:chMax val="1"/>
          <dgm:chPref val="1"/>
        </dgm:presLayoutVars>
      </dgm:prSet>
      <dgm:spPr/>
    </dgm:pt>
  </dgm:ptLst>
  <dgm:cxnLst>
    <dgm:cxn modelId="{8CE2BC00-ECCC-4DBE-8D86-70E6DE7466B7}" srcId="{F9B1BEA3-FAE9-4BE4-AE0E-ED473E003EBF}" destId="{4C572015-0320-4EDC-A485-224F169F39C5}" srcOrd="1" destOrd="0" parTransId="{076BCAE8-A96B-451E-8F98-E8301BD91F87}" sibTransId="{24C28377-42A2-489B-AB98-11D30513BA39}"/>
    <dgm:cxn modelId="{E9F8702E-ED53-4A3F-9220-164A939697EF}" srcId="{F9B1BEA3-FAE9-4BE4-AE0E-ED473E003EBF}" destId="{5F11645F-3198-4093-97E1-1D1789DA2E82}" srcOrd="0" destOrd="0" parTransId="{D16F8ACB-2A48-45FF-BDC2-A2955CD159F5}" sibTransId="{D4A111B8-2C99-442D-8341-1E3461FA1860}"/>
    <dgm:cxn modelId="{5E144240-9E7B-426F-9F90-DA3F70B7CBED}" type="presOf" srcId="{5F11645F-3198-4093-97E1-1D1789DA2E82}" destId="{F755270A-0C70-4F02-AF10-CF0FB5A74606}" srcOrd="0" destOrd="0" presId="urn:microsoft.com/office/officeart/2018/5/layout/IconCircleLabelList"/>
    <dgm:cxn modelId="{62399275-05C3-4305-AFC6-B6AB030CFBF2}" srcId="{F9B1BEA3-FAE9-4BE4-AE0E-ED473E003EBF}" destId="{66AFE1A4-4651-4B3A-960A-31EDDF328E0D}" srcOrd="2" destOrd="0" parTransId="{862EF6F5-F59A-4E62-8A76-6ECF7A6DDCC1}" sibTransId="{0230598D-8A9B-4BCF-8C45-FD86F8ADA2BC}"/>
    <dgm:cxn modelId="{93A61082-FC88-4133-ACE8-24109CCC9997}" type="presOf" srcId="{66AFE1A4-4651-4B3A-960A-31EDDF328E0D}" destId="{BF66287C-E151-49D5-9EBA-32904602BEF9}" srcOrd="0" destOrd="0" presId="urn:microsoft.com/office/officeart/2018/5/layout/IconCircleLabelList"/>
    <dgm:cxn modelId="{BAB35282-45C1-4A88-80FA-7B2B52772FD9}" type="presOf" srcId="{F9B1BEA3-FAE9-4BE4-AE0E-ED473E003EBF}" destId="{79EDBD58-0C7D-40A8-AB63-CA5F30FE0CB6}" srcOrd="0" destOrd="0" presId="urn:microsoft.com/office/officeart/2018/5/layout/IconCircleLabelList"/>
    <dgm:cxn modelId="{8718E88D-2D55-4A4E-BEEF-7115EDD956D2}" type="presOf" srcId="{4C572015-0320-4EDC-A485-224F169F39C5}" destId="{303BBB7B-D9A7-45D3-B14C-B4A1AB8EF67F}" srcOrd="0" destOrd="0" presId="urn:microsoft.com/office/officeart/2018/5/layout/IconCircleLabelList"/>
    <dgm:cxn modelId="{8FB91334-2084-4787-913E-28C83C855D3F}" type="presParOf" srcId="{79EDBD58-0C7D-40A8-AB63-CA5F30FE0CB6}" destId="{067C6A8A-3A68-478F-84E9-E43BD125AC7D}" srcOrd="0" destOrd="0" presId="urn:microsoft.com/office/officeart/2018/5/layout/IconCircleLabelList"/>
    <dgm:cxn modelId="{3F26E72F-0A7B-43BA-AC4D-C9E48C416346}" type="presParOf" srcId="{067C6A8A-3A68-478F-84E9-E43BD125AC7D}" destId="{0EBEC119-F8DA-41E8-A511-3A9138ABAC57}" srcOrd="0" destOrd="0" presId="urn:microsoft.com/office/officeart/2018/5/layout/IconCircleLabelList"/>
    <dgm:cxn modelId="{3D5F1D9A-6D5E-409A-9B1F-F2EA0BB1EC50}" type="presParOf" srcId="{067C6A8A-3A68-478F-84E9-E43BD125AC7D}" destId="{1D9F9FD4-C7B5-43F5-A321-B91038AD86AD}" srcOrd="1" destOrd="0" presId="urn:microsoft.com/office/officeart/2018/5/layout/IconCircleLabelList"/>
    <dgm:cxn modelId="{5DB11532-7F58-4A7B-AE93-79A1F4442492}" type="presParOf" srcId="{067C6A8A-3A68-478F-84E9-E43BD125AC7D}" destId="{2F48287F-CD1B-46F1-AC72-12DBB40F8076}" srcOrd="2" destOrd="0" presId="urn:microsoft.com/office/officeart/2018/5/layout/IconCircleLabelList"/>
    <dgm:cxn modelId="{C18012A7-8716-4961-8D37-E55A2BEF12E9}" type="presParOf" srcId="{067C6A8A-3A68-478F-84E9-E43BD125AC7D}" destId="{F755270A-0C70-4F02-AF10-CF0FB5A74606}" srcOrd="3" destOrd="0" presId="urn:microsoft.com/office/officeart/2018/5/layout/IconCircleLabelList"/>
    <dgm:cxn modelId="{D53C58C1-1CED-4431-92B9-657D43F830BD}" type="presParOf" srcId="{79EDBD58-0C7D-40A8-AB63-CA5F30FE0CB6}" destId="{7BFA0992-BD5D-443F-AB91-3E775B4A273D}" srcOrd="1" destOrd="0" presId="urn:microsoft.com/office/officeart/2018/5/layout/IconCircleLabelList"/>
    <dgm:cxn modelId="{559D6E56-CE0B-4F09-B89A-A2DAECD5730F}" type="presParOf" srcId="{79EDBD58-0C7D-40A8-AB63-CA5F30FE0CB6}" destId="{7D9814E9-261F-471F-8319-D044B3F7AC9A}" srcOrd="2" destOrd="0" presId="urn:microsoft.com/office/officeart/2018/5/layout/IconCircleLabelList"/>
    <dgm:cxn modelId="{E8DDCDFF-773C-4F29-9A54-0C8EDD1C2358}" type="presParOf" srcId="{7D9814E9-261F-471F-8319-D044B3F7AC9A}" destId="{ACEAAE0B-1FDD-4D3E-9284-AD88022C5794}" srcOrd="0" destOrd="0" presId="urn:microsoft.com/office/officeart/2018/5/layout/IconCircleLabelList"/>
    <dgm:cxn modelId="{1B5E6647-8FFE-4BA1-A59F-3FCF8B5DB5FA}" type="presParOf" srcId="{7D9814E9-261F-471F-8319-D044B3F7AC9A}" destId="{A938FA45-C728-4B8E-A90B-164A301421C1}" srcOrd="1" destOrd="0" presId="urn:microsoft.com/office/officeart/2018/5/layout/IconCircleLabelList"/>
    <dgm:cxn modelId="{AF0379ED-1402-4C2D-8168-E985F6B835B8}" type="presParOf" srcId="{7D9814E9-261F-471F-8319-D044B3F7AC9A}" destId="{7517C0DD-80E1-4632-98C2-639BA52E58DF}" srcOrd="2" destOrd="0" presId="urn:microsoft.com/office/officeart/2018/5/layout/IconCircleLabelList"/>
    <dgm:cxn modelId="{5E17EEED-5DD1-41EC-AC61-72402344EDCA}" type="presParOf" srcId="{7D9814E9-261F-471F-8319-D044B3F7AC9A}" destId="{303BBB7B-D9A7-45D3-B14C-B4A1AB8EF67F}" srcOrd="3" destOrd="0" presId="urn:microsoft.com/office/officeart/2018/5/layout/IconCircleLabelList"/>
    <dgm:cxn modelId="{057127A1-4D76-4764-A674-CEE573E1C29C}" type="presParOf" srcId="{79EDBD58-0C7D-40A8-AB63-CA5F30FE0CB6}" destId="{D6582A33-00B4-4A84-BB7D-C6D5FD8B3434}" srcOrd="3" destOrd="0" presId="urn:microsoft.com/office/officeart/2018/5/layout/IconCircleLabelList"/>
    <dgm:cxn modelId="{5B2F4E37-79F3-420F-AF32-29CFBB944A36}" type="presParOf" srcId="{79EDBD58-0C7D-40A8-AB63-CA5F30FE0CB6}" destId="{D2AEC952-0C03-45B5-9237-D418EF9517F6}" srcOrd="4" destOrd="0" presId="urn:microsoft.com/office/officeart/2018/5/layout/IconCircleLabelList"/>
    <dgm:cxn modelId="{731216B0-9835-4372-8CEE-F633600CCC4A}" type="presParOf" srcId="{D2AEC952-0C03-45B5-9237-D418EF9517F6}" destId="{DEB8B1A9-6732-448B-A064-69BCCA42BD50}" srcOrd="0" destOrd="0" presId="urn:microsoft.com/office/officeart/2018/5/layout/IconCircleLabelList"/>
    <dgm:cxn modelId="{6C67D465-3936-4EBC-9C94-E18ED0001EBB}" type="presParOf" srcId="{D2AEC952-0C03-45B5-9237-D418EF9517F6}" destId="{8BEFCB42-DB30-44E4-B681-FEBA0C4C62B0}" srcOrd="1" destOrd="0" presId="urn:microsoft.com/office/officeart/2018/5/layout/IconCircleLabelList"/>
    <dgm:cxn modelId="{35426838-22D7-4645-90E1-4A165E1FFF3B}" type="presParOf" srcId="{D2AEC952-0C03-45B5-9237-D418EF9517F6}" destId="{22C36059-F979-4173-A4B0-717E7715A5A7}" srcOrd="2" destOrd="0" presId="urn:microsoft.com/office/officeart/2018/5/layout/IconCircleLabelList"/>
    <dgm:cxn modelId="{69DD10AF-CCE0-450E-98C2-58C2D04FD9A4}" type="presParOf" srcId="{D2AEC952-0C03-45B5-9237-D418EF9517F6}" destId="{BF66287C-E151-49D5-9EBA-32904602BEF9}" srcOrd="3" destOrd="0" presId="urn:microsoft.com/office/officeart/2018/5/layout/IconCircleLabelLis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5CA368C-1BC9-48E2-A8FC-B7CD903F9670}" type="doc">
      <dgm:prSet loTypeId="urn:microsoft.com/office/officeart/2018/5/layout/IconCircleLabelList" loCatId="icon" qsTypeId="urn:microsoft.com/office/officeart/2005/8/quickstyle/simple1" qsCatId="simple" csTypeId="urn:microsoft.com/office/officeart/2018/5/colors/Iconchunking_neutralicon_colorful2" csCatId="colorful" phldr="1"/>
      <dgm:spPr/>
      <dgm:t>
        <a:bodyPr/>
        <a:lstStyle/>
        <a:p>
          <a:endParaRPr lang="en-US"/>
        </a:p>
      </dgm:t>
    </dgm:pt>
    <dgm:pt modelId="{39E77AE7-261B-4EC0-83EB-304DDCAA7602}">
      <dgm:prSet/>
      <dgm:spPr/>
      <dgm:t>
        <a:bodyPr/>
        <a:lstStyle/>
        <a:p>
          <a:pPr>
            <a:defRPr cap="all"/>
          </a:pPr>
          <a:r>
            <a:rPr lang="en-CA"/>
            <a:t>16 </a:t>
          </a:r>
          <a:r>
            <a:rPr lang="en-US"/>
            <a:t>Address ethical concerns</a:t>
          </a:r>
        </a:p>
      </dgm:t>
    </dgm:pt>
    <dgm:pt modelId="{3A7AB8C2-3B30-4C25-AA25-55B24AEDCDC1}" type="parTrans" cxnId="{DA011D00-752E-4A39-8151-FC8A22A5F82B}">
      <dgm:prSet/>
      <dgm:spPr/>
      <dgm:t>
        <a:bodyPr/>
        <a:lstStyle/>
        <a:p>
          <a:endParaRPr lang="en-US"/>
        </a:p>
      </dgm:t>
    </dgm:pt>
    <dgm:pt modelId="{CA8B8EBC-E4B5-4250-8D17-1CD20B61D639}" type="sibTrans" cxnId="{DA011D00-752E-4A39-8151-FC8A22A5F82B}">
      <dgm:prSet/>
      <dgm:spPr/>
      <dgm:t>
        <a:bodyPr/>
        <a:lstStyle/>
        <a:p>
          <a:endParaRPr lang="en-US"/>
        </a:p>
      </dgm:t>
    </dgm:pt>
    <dgm:pt modelId="{BAA4A748-8567-4D2C-A543-554CAA01DE44}">
      <dgm:prSet/>
      <dgm:spPr/>
      <dgm:t>
        <a:bodyPr/>
        <a:lstStyle/>
        <a:p>
          <a:pPr>
            <a:defRPr cap="all"/>
          </a:pPr>
          <a:r>
            <a:rPr lang="en-CA"/>
            <a:t>9 </a:t>
          </a:r>
          <a:r>
            <a:rPr lang="en-US"/>
            <a:t>Address issues of fairness or inclusion</a:t>
          </a:r>
        </a:p>
      </dgm:t>
    </dgm:pt>
    <dgm:pt modelId="{493A45E1-B5A7-42BC-A8E4-AA8C0DFF499F}" type="parTrans" cxnId="{FF0F6B20-AC38-4492-8668-7FD1D7F579D0}">
      <dgm:prSet/>
      <dgm:spPr/>
      <dgm:t>
        <a:bodyPr/>
        <a:lstStyle/>
        <a:p>
          <a:endParaRPr lang="en-US"/>
        </a:p>
      </dgm:t>
    </dgm:pt>
    <dgm:pt modelId="{AE73902C-AEED-45BC-BFD0-623F8F9B5BE2}" type="sibTrans" cxnId="{FF0F6B20-AC38-4492-8668-7FD1D7F579D0}">
      <dgm:prSet/>
      <dgm:spPr/>
      <dgm:t>
        <a:bodyPr/>
        <a:lstStyle/>
        <a:p>
          <a:endParaRPr lang="en-US"/>
        </a:p>
      </dgm:t>
    </dgm:pt>
    <dgm:pt modelId="{EB8E4B39-289B-4DE1-BBF7-647A1DB57063}" type="pres">
      <dgm:prSet presAssocID="{85CA368C-1BC9-48E2-A8FC-B7CD903F9670}" presName="root" presStyleCnt="0">
        <dgm:presLayoutVars>
          <dgm:dir/>
          <dgm:resizeHandles val="exact"/>
        </dgm:presLayoutVars>
      </dgm:prSet>
      <dgm:spPr/>
    </dgm:pt>
    <dgm:pt modelId="{1AC1D493-DAF3-4155-BB83-3442CB4C48E7}" type="pres">
      <dgm:prSet presAssocID="{39E77AE7-261B-4EC0-83EB-304DDCAA7602}" presName="compNode" presStyleCnt="0"/>
      <dgm:spPr/>
    </dgm:pt>
    <dgm:pt modelId="{B8494609-3D38-44C4-A793-654DF098CBF9}" type="pres">
      <dgm:prSet presAssocID="{39E77AE7-261B-4EC0-83EB-304DDCAA7602}" presName="iconBgRect" presStyleLbl="bgShp" presStyleIdx="0" presStyleCnt="2"/>
      <dgm:spPr/>
    </dgm:pt>
    <dgm:pt modelId="{02D78574-18CC-4DF0-8C35-1E607D37E9F7}" type="pres">
      <dgm:prSet presAssocID="{39E77AE7-261B-4EC0-83EB-304DDCAA7602}"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cales of Justice"/>
        </a:ext>
      </dgm:extLst>
    </dgm:pt>
    <dgm:pt modelId="{9BB6C1D5-AC25-4EBC-B53C-B5805A911A67}" type="pres">
      <dgm:prSet presAssocID="{39E77AE7-261B-4EC0-83EB-304DDCAA7602}" presName="spaceRect" presStyleCnt="0"/>
      <dgm:spPr/>
    </dgm:pt>
    <dgm:pt modelId="{1A0BB2DD-9912-4653-9FC8-14A5E0DC3394}" type="pres">
      <dgm:prSet presAssocID="{39E77AE7-261B-4EC0-83EB-304DDCAA7602}" presName="textRect" presStyleLbl="revTx" presStyleIdx="0" presStyleCnt="2">
        <dgm:presLayoutVars>
          <dgm:chMax val="1"/>
          <dgm:chPref val="1"/>
        </dgm:presLayoutVars>
      </dgm:prSet>
      <dgm:spPr/>
    </dgm:pt>
    <dgm:pt modelId="{834BB721-AF9C-4402-BC28-1DD756500617}" type="pres">
      <dgm:prSet presAssocID="{CA8B8EBC-E4B5-4250-8D17-1CD20B61D639}" presName="sibTrans" presStyleCnt="0"/>
      <dgm:spPr/>
    </dgm:pt>
    <dgm:pt modelId="{9F2BDD56-6CDE-421C-AD7F-A755747E8095}" type="pres">
      <dgm:prSet presAssocID="{BAA4A748-8567-4D2C-A543-554CAA01DE44}" presName="compNode" presStyleCnt="0"/>
      <dgm:spPr/>
    </dgm:pt>
    <dgm:pt modelId="{68415AFE-759D-4D58-B074-7C1DCB76811E}" type="pres">
      <dgm:prSet presAssocID="{BAA4A748-8567-4D2C-A543-554CAA01DE44}" presName="iconBgRect" presStyleLbl="bgShp" presStyleIdx="1" presStyleCnt="2"/>
      <dgm:spPr/>
    </dgm:pt>
    <dgm:pt modelId="{6C191B2D-D6E8-442B-B896-FDFBE8F3AD36}" type="pres">
      <dgm:prSet presAssocID="{BAA4A748-8567-4D2C-A543-554CAA01DE44}" presName="iconRect" presStyleLbl="node1" presStyleIdx="1" presStyleCnt="2"/>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Universal Access"/>
        </a:ext>
      </dgm:extLst>
    </dgm:pt>
    <dgm:pt modelId="{4BF7EE70-C979-45E2-BE72-05FEC6AC4489}" type="pres">
      <dgm:prSet presAssocID="{BAA4A748-8567-4D2C-A543-554CAA01DE44}" presName="spaceRect" presStyleCnt="0"/>
      <dgm:spPr/>
    </dgm:pt>
    <dgm:pt modelId="{5F678D2D-FF5B-45D5-B20D-975506EBAFD6}" type="pres">
      <dgm:prSet presAssocID="{BAA4A748-8567-4D2C-A543-554CAA01DE44}" presName="textRect" presStyleLbl="revTx" presStyleIdx="1" presStyleCnt="2">
        <dgm:presLayoutVars>
          <dgm:chMax val="1"/>
          <dgm:chPref val="1"/>
        </dgm:presLayoutVars>
      </dgm:prSet>
      <dgm:spPr/>
    </dgm:pt>
  </dgm:ptLst>
  <dgm:cxnLst>
    <dgm:cxn modelId="{DA011D00-752E-4A39-8151-FC8A22A5F82B}" srcId="{85CA368C-1BC9-48E2-A8FC-B7CD903F9670}" destId="{39E77AE7-261B-4EC0-83EB-304DDCAA7602}" srcOrd="0" destOrd="0" parTransId="{3A7AB8C2-3B30-4C25-AA25-55B24AEDCDC1}" sibTransId="{CA8B8EBC-E4B5-4250-8D17-1CD20B61D639}"/>
    <dgm:cxn modelId="{A19AFC09-6F88-48F9-8A74-E5DBA81BA11C}" type="presOf" srcId="{39E77AE7-261B-4EC0-83EB-304DDCAA7602}" destId="{1A0BB2DD-9912-4653-9FC8-14A5E0DC3394}" srcOrd="0" destOrd="0" presId="urn:microsoft.com/office/officeart/2018/5/layout/IconCircleLabelList"/>
    <dgm:cxn modelId="{FF0F6B20-AC38-4492-8668-7FD1D7F579D0}" srcId="{85CA368C-1BC9-48E2-A8FC-B7CD903F9670}" destId="{BAA4A748-8567-4D2C-A543-554CAA01DE44}" srcOrd="1" destOrd="0" parTransId="{493A45E1-B5A7-42BC-A8E4-AA8C0DFF499F}" sibTransId="{AE73902C-AEED-45BC-BFD0-623F8F9B5BE2}"/>
    <dgm:cxn modelId="{6F875F80-3D21-4E13-A14C-93009500C805}" type="presOf" srcId="{85CA368C-1BC9-48E2-A8FC-B7CD903F9670}" destId="{EB8E4B39-289B-4DE1-BBF7-647A1DB57063}" srcOrd="0" destOrd="0" presId="urn:microsoft.com/office/officeart/2018/5/layout/IconCircleLabelList"/>
    <dgm:cxn modelId="{ACE856C3-D080-4993-95C6-3018F7B72B5B}" type="presOf" srcId="{BAA4A748-8567-4D2C-A543-554CAA01DE44}" destId="{5F678D2D-FF5B-45D5-B20D-975506EBAFD6}" srcOrd="0" destOrd="0" presId="urn:microsoft.com/office/officeart/2018/5/layout/IconCircleLabelList"/>
    <dgm:cxn modelId="{5E2E16F3-F4C2-4087-A48D-205CD08C9DF2}" type="presParOf" srcId="{EB8E4B39-289B-4DE1-BBF7-647A1DB57063}" destId="{1AC1D493-DAF3-4155-BB83-3442CB4C48E7}" srcOrd="0" destOrd="0" presId="urn:microsoft.com/office/officeart/2018/5/layout/IconCircleLabelList"/>
    <dgm:cxn modelId="{2B280557-CF42-4567-AE40-2DB3971C344B}" type="presParOf" srcId="{1AC1D493-DAF3-4155-BB83-3442CB4C48E7}" destId="{B8494609-3D38-44C4-A793-654DF098CBF9}" srcOrd="0" destOrd="0" presId="urn:microsoft.com/office/officeart/2018/5/layout/IconCircleLabelList"/>
    <dgm:cxn modelId="{6A092AF2-6208-4C82-A666-B4D403B8C88A}" type="presParOf" srcId="{1AC1D493-DAF3-4155-BB83-3442CB4C48E7}" destId="{02D78574-18CC-4DF0-8C35-1E607D37E9F7}" srcOrd="1" destOrd="0" presId="urn:microsoft.com/office/officeart/2018/5/layout/IconCircleLabelList"/>
    <dgm:cxn modelId="{02C306F1-C6EE-4672-8976-3DB2C0DE135C}" type="presParOf" srcId="{1AC1D493-DAF3-4155-BB83-3442CB4C48E7}" destId="{9BB6C1D5-AC25-4EBC-B53C-B5805A911A67}" srcOrd="2" destOrd="0" presId="urn:microsoft.com/office/officeart/2018/5/layout/IconCircleLabelList"/>
    <dgm:cxn modelId="{F5CC9D5A-8A43-4327-8FD0-784837B3209A}" type="presParOf" srcId="{1AC1D493-DAF3-4155-BB83-3442CB4C48E7}" destId="{1A0BB2DD-9912-4653-9FC8-14A5E0DC3394}" srcOrd="3" destOrd="0" presId="urn:microsoft.com/office/officeart/2018/5/layout/IconCircleLabelList"/>
    <dgm:cxn modelId="{9D75F094-8FB1-4B81-BA72-9F0E0E5C4F37}" type="presParOf" srcId="{EB8E4B39-289B-4DE1-BBF7-647A1DB57063}" destId="{834BB721-AF9C-4402-BC28-1DD756500617}" srcOrd="1" destOrd="0" presId="urn:microsoft.com/office/officeart/2018/5/layout/IconCircleLabelList"/>
    <dgm:cxn modelId="{626E595E-845B-490B-839D-48090699C6C2}" type="presParOf" srcId="{EB8E4B39-289B-4DE1-BBF7-647A1DB57063}" destId="{9F2BDD56-6CDE-421C-AD7F-A755747E8095}" srcOrd="2" destOrd="0" presId="urn:microsoft.com/office/officeart/2018/5/layout/IconCircleLabelList"/>
    <dgm:cxn modelId="{D3B7FB3C-9DD2-45DB-85FD-40A7970F3437}" type="presParOf" srcId="{9F2BDD56-6CDE-421C-AD7F-A755747E8095}" destId="{68415AFE-759D-4D58-B074-7C1DCB76811E}" srcOrd="0" destOrd="0" presId="urn:microsoft.com/office/officeart/2018/5/layout/IconCircleLabelList"/>
    <dgm:cxn modelId="{5752FB15-976D-4E9E-971B-0BA3DC0F9C2F}" type="presParOf" srcId="{9F2BDD56-6CDE-421C-AD7F-A755747E8095}" destId="{6C191B2D-D6E8-442B-B896-FDFBE8F3AD36}" srcOrd="1" destOrd="0" presId="urn:microsoft.com/office/officeart/2018/5/layout/IconCircleLabelList"/>
    <dgm:cxn modelId="{CCE5DCA1-BD7D-4AC4-BB3E-5D543EA3010F}" type="presParOf" srcId="{9F2BDD56-6CDE-421C-AD7F-A755747E8095}" destId="{4BF7EE70-C979-45E2-BE72-05FEC6AC4489}" srcOrd="2" destOrd="0" presId="urn:microsoft.com/office/officeart/2018/5/layout/IconCircleLabelList"/>
    <dgm:cxn modelId="{498E32C1-7090-4733-BBBE-033321B0D3ED}" type="presParOf" srcId="{9F2BDD56-6CDE-421C-AD7F-A755747E8095}" destId="{5F678D2D-FF5B-45D5-B20D-975506EBAFD6}" srcOrd="3" destOrd="0" presId="urn:microsoft.com/office/officeart/2018/5/layout/IconCircleLabelLis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BEC119-F8DA-41E8-A511-3A9138ABAC57}">
      <dsp:nvSpPr>
        <dsp:cNvPr id="0" name=""/>
        <dsp:cNvSpPr/>
      </dsp:nvSpPr>
      <dsp:spPr>
        <a:xfrm>
          <a:off x="973190" y="987326"/>
          <a:ext cx="1264141" cy="1264141"/>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D9F9FD4-C7B5-43F5-A321-B91038AD86AD}">
      <dsp:nvSpPr>
        <dsp:cNvPr id="0" name=""/>
        <dsp:cNvSpPr/>
      </dsp:nvSpPr>
      <dsp:spPr>
        <a:xfrm>
          <a:off x="1242597" y="1256734"/>
          <a:ext cx="725326" cy="725326"/>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755270A-0C70-4F02-AF10-CF0FB5A74606}">
      <dsp:nvSpPr>
        <dsp:cNvPr id="0" name=""/>
        <dsp:cNvSpPr/>
      </dsp:nvSpPr>
      <dsp:spPr>
        <a:xfrm>
          <a:off x="569079" y="2645217"/>
          <a:ext cx="2072362"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defRPr cap="all"/>
          </a:pPr>
          <a:r>
            <a:rPr lang="en-CA" sz="1500" kern="1200" dirty="0"/>
            <a:t>30 Include an Ethics Course*</a:t>
          </a:r>
          <a:endParaRPr lang="en-US" sz="1500" kern="1200" dirty="0"/>
        </a:p>
      </dsp:txBody>
      <dsp:txXfrm>
        <a:off x="569079" y="2645217"/>
        <a:ext cx="2072362" cy="720000"/>
      </dsp:txXfrm>
    </dsp:sp>
    <dsp:sp modelId="{5F240680-0BC1-459C-910D-03D42C1FE6DC}">
      <dsp:nvSpPr>
        <dsp:cNvPr id="0" name=""/>
        <dsp:cNvSpPr/>
      </dsp:nvSpPr>
      <dsp:spPr>
        <a:xfrm>
          <a:off x="3408216" y="987326"/>
          <a:ext cx="1264141" cy="1264141"/>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C53B37F-F87D-42B3-9150-AD5C0E6F82D3}">
      <dsp:nvSpPr>
        <dsp:cNvPr id="0" name=""/>
        <dsp:cNvSpPr/>
      </dsp:nvSpPr>
      <dsp:spPr>
        <a:xfrm>
          <a:off x="3677623" y="1256734"/>
          <a:ext cx="725326" cy="725326"/>
        </a:xfrm>
        <a:prstGeom prst="rect">
          <a:avLst/>
        </a:prstGeom>
        <a:blipFill rotWithShape="1">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C1A98C5-422B-4706-9796-B423F4AAA37D}">
      <dsp:nvSpPr>
        <dsp:cNvPr id="0" name=""/>
        <dsp:cNvSpPr/>
      </dsp:nvSpPr>
      <dsp:spPr>
        <a:xfrm>
          <a:off x="3004105" y="2645217"/>
          <a:ext cx="2072362"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defRPr cap="all"/>
          </a:pPr>
          <a:r>
            <a:rPr lang="en-CA" sz="1500" kern="1200" dirty="0"/>
            <a:t>17 have </a:t>
          </a:r>
          <a:r>
            <a:rPr lang="en-US" sz="1500" kern="1200" dirty="0"/>
            <a:t>required ETHICS courses</a:t>
          </a:r>
        </a:p>
      </dsp:txBody>
      <dsp:txXfrm>
        <a:off x="3004105" y="2645217"/>
        <a:ext cx="2072362" cy="720000"/>
      </dsp:txXfrm>
    </dsp:sp>
    <dsp:sp modelId="{AD17C75F-A693-4F86-8699-26F2A1E80354}">
      <dsp:nvSpPr>
        <dsp:cNvPr id="0" name=""/>
        <dsp:cNvSpPr/>
      </dsp:nvSpPr>
      <dsp:spPr>
        <a:xfrm>
          <a:off x="5843242" y="987326"/>
          <a:ext cx="1264141" cy="1264141"/>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47B70EA-216F-4ACE-93C6-173416D7A876}">
      <dsp:nvSpPr>
        <dsp:cNvPr id="0" name=""/>
        <dsp:cNvSpPr/>
      </dsp:nvSpPr>
      <dsp:spPr>
        <a:xfrm>
          <a:off x="6112649" y="1256734"/>
          <a:ext cx="725326" cy="72532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42AB4FE-CE7C-469A-AE3E-55F40CF6724E}">
      <dsp:nvSpPr>
        <dsp:cNvPr id="0" name=""/>
        <dsp:cNvSpPr/>
      </dsp:nvSpPr>
      <dsp:spPr>
        <a:xfrm>
          <a:off x="5439131" y="2645217"/>
          <a:ext cx="2072362"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defRPr cap="all"/>
          </a:pPr>
          <a:r>
            <a:rPr lang="en-CA" sz="1500" kern="1200" dirty="0"/>
            <a:t>11 tackle algorithmic bias, fairness, &amp; social issues**</a:t>
          </a:r>
          <a:endParaRPr lang="en-US" sz="1500" kern="1200" dirty="0"/>
        </a:p>
      </dsp:txBody>
      <dsp:txXfrm>
        <a:off x="5439131" y="2645217"/>
        <a:ext cx="2072362" cy="720000"/>
      </dsp:txXfrm>
    </dsp:sp>
    <dsp:sp modelId="{39F349D5-68B9-4AF2-8761-461F8A88FE91}">
      <dsp:nvSpPr>
        <dsp:cNvPr id="0" name=""/>
        <dsp:cNvSpPr/>
      </dsp:nvSpPr>
      <dsp:spPr>
        <a:xfrm>
          <a:off x="8278268" y="987326"/>
          <a:ext cx="1264141" cy="1264141"/>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0F5CD19-CBAE-4A06-B929-58615388C550}">
      <dsp:nvSpPr>
        <dsp:cNvPr id="0" name=""/>
        <dsp:cNvSpPr/>
      </dsp:nvSpPr>
      <dsp:spPr>
        <a:xfrm>
          <a:off x="8547675" y="1256734"/>
          <a:ext cx="725326" cy="725326"/>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473BF5B-F68A-4D11-932E-1EFEE8C42A88}">
      <dsp:nvSpPr>
        <dsp:cNvPr id="0" name=""/>
        <dsp:cNvSpPr/>
      </dsp:nvSpPr>
      <dsp:spPr>
        <a:xfrm>
          <a:off x="7874157" y="2645217"/>
          <a:ext cx="2072362"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defRPr cap="all"/>
          </a:pPr>
          <a:r>
            <a:rPr lang="en-CA" sz="1500" kern="1200"/>
            <a:t>3 address minorities</a:t>
          </a:r>
          <a:endParaRPr lang="en-US" sz="1500" kern="1200"/>
        </a:p>
      </dsp:txBody>
      <dsp:txXfrm>
        <a:off x="7874157" y="2645217"/>
        <a:ext cx="2072362" cy="7200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BEC119-F8DA-41E8-A511-3A9138ABAC57}">
      <dsp:nvSpPr>
        <dsp:cNvPr id="0" name=""/>
        <dsp:cNvSpPr/>
      </dsp:nvSpPr>
      <dsp:spPr>
        <a:xfrm>
          <a:off x="679050" y="376271"/>
          <a:ext cx="1887187" cy="1887187"/>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D9F9FD4-C7B5-43F5-A321-B91038AD86AD}">
      <dsp:nvSpPr>
        <dsp:cNvPr id="0" name=""/>
        <dsp:cNvSpPr/>
      </dsp:nvSpPr>
      <dsp:spPr>
        <a:xfrm>
          <a:off x="1081237" y="778459"/>
          <a:ext cx="1082812" cy="1082812"/>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755270A-0C70-4F02-AF10-CF0FB5A74606}">
      <dsp:nvSpPr>
        <dsp:cNvPr id="0" name=""/>
        <dsp:cNvSpPr/>
      </dsp:nvSpPr>
      <dsp:spPr>
        <a:xfrm>
          <a:off x="2" y="2819389"/>
          <a:ext cx="3093750" cy="112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422400">
            <a:lnSpc>
              <a:spcPct val="100000"/>
            </a:lnSpc>
            <a:spcBef>
              <a:spcPct val="0"/>
            </a:spcBef>
            <a:spcAft>
              <a:spcPct val="35000"/>
            </a:spcAft>
            <a:buNone/>
            <a:defRPr cap="all"/>
          </a:pPr>
          <a:r>
            <a:rPr lang="en-US" sz="3200" kern="1200"/>
            <a:t>20</a:t>
          </a:r>
          <a:br>
            <a:rPr lang="en-US" sz="3200" kern="1200"/>
          </a:br>
          <a:r>
            <a:rPr lang="en-US" sz="1800" kern="1200" cap="all">
              <a:solidFill>
                <a:prstClr val="black">
                  <a:hueOff val="0"/>
                  <a:satOff val="0"/>
                  <a:lumOff val="0"/>
                  <a:alphaOff val="0"/>
                </a:prstClr>
              </a:solidFill>
              <a:latin typeface="Calibri" panose="020F0502020204030204"/>
              <a:ea typeface="+mn-ea"/>
              <a:cs typeface="+mn-cs"/>
            </a:rPr>
            <a:t>A</a:t>
          </a:r>
          <a:r>
            <a:rPr lang="en-BH" sz="2000" kern="1200"/>
            <a:t>re US/EU based, with operations in Canada</a:t>
          </a:r>
          <a:endParaRPr lang="en-US" sz="2000" kern="1200"/>
        </a:p>
      </dsp:txBody>
      <dsp:txXfrm>
        <a:off x="2" y="2819389"/>
        <a:ext cx="3093750" cy="1125000"/>
      </dsp:txXfrm>
    </dsp:sp>
    <dsp:sp modelId="{ACEAAE0B-1FDD-4D3E-9284-AD88022C5794}">
      <dsp:nvSpPr>
        <dsp:cNvPr id="0" name=""/>
        <dsp:cNvSpPr/>
      </dsp:nvSpPr>
      <dsp:spPr>
        <a:xfrm>
          <a:off x="4314206" y="376271"/>
          <a:ext cx="1887187" cy="1887187"/>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938FA45-C728-4B8E-A90B-164A301421C1}">
      <dsp:nvSpPr>
        <dsp:cNvPr id="0" name=""/>
        <dsp:cNvSpPr/>
      </dsp:nvSpPr>
      <dsp:spPr>
        <a:xfrm>
          <a:off x="4716393" y="778459"/>
          <a:ext cx="1082812" cy="108281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03BBB7B-D9A7-45D3-B14C-B4A1AB8EF67F}">
      <dsp:nvSpPr>
        <dsp:cNvPr id="0" name=""/>
        <dsp:cNvSpPr/>
      </dsp:nvSpPr>
      <dsp:spPr>
        <a:xfrm>
          <a:off x="3710925" y="2851272"/>
          <a:ext cx="3093750" cy="112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422400">
            <a:lnSpc>
              <a:spcPct val="100000"/>
            </a:lnSpc>
            <a:spcBef>
              <a:spcPct val="0"/>
            </a:spcBef>
            <a:spcAft>
              <a:spcPct val="35000"/>
            </a:spcAft>
            <a:buNone/>
            <a:defRPr cap="all"/>
          </a:pPr>
          <a:r>
            <a:rPr lang="en-CA" sz="3200" kern="1200"/>
            <a:t>11</a:t>
          </a:r>
          <a:br>
            <a:rPr lang="en-CA" sz="3200" kern="1200"/>
          </a:br>
          <a:r>
            <a:rPr lang="en-CA" sz="1800" kern="1200"/>
            <a:t> </a:t>
          </a:r>
          <a:r>
            <a:rPr lang="en-BH" sz="1800" kern="1200"/>
            <a:t>Reference bias management</a:t>
          </a:r>
        </a:p>
      </dsp:txBody>
      <dsp:txXfrm>
        <a:off x="3710925" y="2851272"/>
        <a:ext cx="3093750" cy="1125000"/>
      </dsp:txXfrm>
    </dsp:sp>
    <dsp:sp modelId="{DEB8B1A9-6732-448B-A064-69BCCA42BD50}">
      <dsp:nvSpPr>
        <dsp:cNvPr id="0" name=""/>
        <dsp:cNvSpPr/>
      </dsp:nvSpPr>
      <dsp:spPr>
        <a:xfrm>
          <a:off x="7949362" y="376271"/>
          <a:ext cx="1887187" cy="1887187"/>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BEFCB42-DB30-44E4-B681-FEBA0C4C62B0}">
      <dsp:nvSpPr>
        <dsp:cNvPr id="0" name=""/>
        <dsp:cNvSpPr/>
      </dsp:nvSpPr>
      <dsp:spPr>
        <a:xfrm>
          <a:off x="8351550" y="778459"/>
          <a:ext cx="1082812" cy="108281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F66287C-E151-49D5-9EBA-32904602BEF9}">
      <dsp:nvSpPr>
        <dsp:cNvPr id="0" name=""/>
        <dsp:cNvSpPr/>
      </dsp:nvSpPr>
      <dsp:spPr>
        <a:xfrm>
          <a:off x="7346081" y="2851272"/>
          <a:ext cx="3093750" cy="112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422400">
            <a:lnSpc>
              <a:spcPct val="100000"/>
            </a:lnSpc>
            <a:spcBef>
              <a:spcPct val="0"/>
            </a:spcBef>
            <a:spcAft>
              <a:spcPct val="35000"/>
            </a:spcAft>
            <a:buNone/>
            <a:defRPr cap="all"/>
          </a:pPr>
          <a:r>
            <a:rPr lang="en-CA" sz="3200" kern="1200"/>
            <a:t>5</a:t>
          </a:r>
          <a:br>
            <a:rPr lang="en-CA" sz="3200" kern="1200"/>
          </a:br>
          <a:r>
            <a:rPr lang="en-CA" sz="1800" kern="1200"/>
            <a:t> </a:t>
          </a:r>
          <a:r>
            <a:rPr lang="en-BH" sz="1800" kern="1200"/>
            <a:t>Address inclusion or disability</a:t>
          </a:r>
        </a:p>
      </dsp:txBody>
      <dsp:txXfrm>
        <a:off x="7346081" y="2851272"/>
        <a:ext cx="3093750" cy="11250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494609-3D38-44C4-A793-654DF098CBF9}">
      <dsp:nvSpPr>
        <dsp:cNvPr id="0" name=""/>
        <dsp:cNvSpPr/>
      </dsp:nvSpPr>
      <dsp:spPr>
        <a:xfrm>
          <a:off x="2044800" y="375668"/>
          <a:ext cx="2196000" cy="2196000"/>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2D78574-18CC-4DF0-8C35-1E607D37E9F7}">
      <dsp:nvSpPr>
        <dsp:cNvPr id="0" name=""/>
        <dsp:cNvSpPr/>
      </dsp:nvSpPr>
      <dsp:spPr>
        <a:xfrm>
          <a:off x="2512800" y="843669"/>
          <a:ext cx="1260000" cy="1260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A0BB2DD-9912-4653-9FC8-14A5E0DC3394}">
      <dsp:nvSpPr>
        <dsp:cNvPr id="0" name=""/>
        <dsp:cNvSpPr/>
      </dsp:nvSpPr>
      <dsp:spPr>
        <a:xfrm>
          <a:off x="1342800" y="3255669"/>
          <a:ext cx="36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111250">
            <a:lnSpc>
              <a:spcPct val="90000"/>
            </a:lnSpc>
            <a:spcBef>
              <a:spcPct val="0"/>
            </a:spcBef>
            <a:spcAft>
              <a:spcPct val="35000"/>
            </a:spcAft>
            <a:buNone/>
            <a:defRPr cap="all"/>
          </a:pPr>
          <a:r>
            <a:rPr lang="en-CA" sz="2500" kern="1200"/>
            <a:t>16 </a:t>
          </a:r>
          <a:r>
            <a:rPr lang="en-US" sz="2500" kern="1200"/>
            <a:t>Address ethical concerns</a:t>
          </a:r>
        </a:p>
      </dsp:txBody>
      <dsp:txXfrm>
        <a:off x="1342800" y="3255669"/>
        <a:ext cx="3600000" cy="720000"/>
      </dsp:txXfrm>
    </dsp:sp>
    <dsp:sp modelId="{68415AFE-759D-4D58-B074-7C1DCB76811E}">
      <dsp:nvSpPr>
        <dsp:cNvPr id="0" name=""/>
        <dsp:cNvSpPr/>
      </dsp:nvSpPr>
      <dsp:spPr>
        <a:xfrm>
          <a:off x="6274800" y="375668"/>
          <a:ext cx="2196000" cy="2196000"/>
        </a:xfrm>
        <a:prstGeom prst="ellipse">
          <a:avLst/>
        </a:prstGeom>
        <a:solidFill>
          <a:schemeClr val="accent2">
            <a:hueOff val="-1455363"/>
            <a:satOff val="-83928"/>
            <a:lumOff val="8628"/>
            <a:alphaOff val="0"/>
          </a:schemeClr>
        </a:solidFill>
        <a:ln>
          <a:noFill/>
        </a:ln>
        <a:effectLst/>
      </dsp:spPr>
      <dsp:style>
        <a:lnRef idx="0">
          <a:scrgbClr r="0" g="0" b="0"/>
        </a:lnRef>
        <a:fillRef idx="1">
          <a:scrgbClr r="0" g="0" b="0"/>
        </a:fillRef>
        <a:effectRef idx="0">
          <a:scrgbClr r="0" g="0" b="0"/>
        </a:effectRef>
        <a:fontRef idx="minor"/>
      </dsp:style>
    </dsp:sp>
    <dsp:sp modelId="{6C191B2D-D6E8-442B-B896-FDFBE8F3AD36}">
      <dsp:nvSpPr>
        <dsp:cNvPr id="0" name=""/>
        <dsp:cNvSpPr/>
      </dsp:nvSpPr>
      <dsp:spPr>
        <a:xfrm>
          <a:off x="6742800" y="843669"/>
          <a:ext cx="1260000" cy="1260000"/>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F678D2D-FF5B-45D5-B20D-975506EBAFD6}">
      <dsp:nvSpPr>
        <dsp:cNvPr id="0" name=""/>
        <dsp:cNvSpPr/>
      </dsp:nvSpPr>
      <dsp:spPr>
        <a:xfrm>
          <a:off x="5572800" y="3255669"/>
          <a:ext cx="36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111250">
            <a:lnSpc>
              <a:spcPct val="90000"/>
            </a:lnSpc>
            <a:spcBef>
              <a:spcPct val="0"/>
            </a:spcBef>
            <a:spcAft>
              <a:spcPct val="35000"/>
            </a:spcAft>
            <a:buNone/>
            <a:defRPr cap="all"/>
          </a:pPr>
          <a:r>
            <a:rPr lang="en-CA" sz="2500" kern="1200"/>
            <a:t>9 </a:t>
          </a:r>
          <a:r>
            <a:rPr lang="en-US" sz="2500" kern="1200"/>
            <a:t>Address issues of fairness or inclusion</a:t>
          </a:r>
        </a:p>
      </dsp:txBody>
      <dsp:txXfrm>
        <a:off x="5572800" y="3255669"/>
        <a:ext cx="3600000" cy="720000"/>
      </dsp:txXfrm>
    </dsp:sp>
  </dsp:spTree>
</dsp:drawing>
</file>

<file path=ppt/diagrams/layout1.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2.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3.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0FA33E-CE7B-4C0A-A32A-C5AFB020F542}" type="datetimeFigureOut">
              <a:rPr lang="en-CA" smtClean="0"/>
              <a:t>2020-12-23</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7076004-FEF6-4237-A8B7-7127F7C01C5C}" type="slidenum">
              <a:rPr lang="en-CA" smtClean="0"/>
              <a:t>‹#›</a:t>
            </a:fld>
            <a:endParaRPr lang="en-CA"/>
          </a:p>
        </p:txBody>
      </p:sp>
    </p:spTree>
    <p:extLst>
      <p:ext uri="{BB962C8B-B14F-4D97-AF65-F5344CB8AC3E}">
        <p14:creationId xmlns:p14="http://schemas.microsoft.com/office/powerpoint/2010/main" val="38282017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H" dirty="0"/>
          </a:p>
        </p:txBody>
      </p:sp>
      <p:sp>
        <p:nvSpPr>
          <p:cNvPr id="4" name="Slide Number Placeholder 3"/>
          <p:cNvSpPr>
            <a:spLocks noGrp="1"/>
          </p:cNvSpPr>
          <p:nvPr>
            <p:ph type="sldNum" sz="quarter" idx="5"/>
          </p:nvPr>
        </p:nvSpPr>
        <p:spPr/>
        <p:txBody>
          <a:bodyPr/>
          <a:lstStyle/>
          <a:p>
            <a:fld id="{67076004-FEF6-4237-A8B7-7127F7C01C5C}" type="slidenum">
              <a:rPr lang="en-CA" smtClean="0"/>
              <a:t>1</a:t>
            </a:fld>
            <a:endParaRPr lang="en-CA"/>
          </a:p>
        </p:txBody>
      </p:sp>
    </p:spTree>
    <p:extLst>
      <p:ext uri="{BB962C8B-B14F-4D97-AF65-F5344CB8AC3E}">
        <p14:creationId xmlns:p14="http://schemas.microsoft.com/office/powerpoint/2010/main" val="14625560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67076004-FEF6-4237-A8B7-7127F7C01C5C}" type="slidenum">
              <a:rPr lang="en-CA" smtClean="0"/>
              <a:t>12</a:t>
            </a:fld>
            <a:endParaRPr lang="en-CA"/>
          </a:p>
        </p:txBody>
      </p:sp>
    </p:spTree>
    <p:extLst>
      <p:ext uri="{BB962C8B-B14F-4D97-AF65-F5344CB8AC3E}">
        <p14:creationId xmlns:p14="http://schemas.microsoft.com/office/powerpoint/2010/main" val="21584327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a:p>
            <a:endParaRPr lang="en-CA" dirty="0"/>
          </a:p>
        </p:txBody>
      </p:sp>
      <p:sp>
        <p:nvSpPr>
          <p:cNvPr id="4" name="Slide Number Placeholder 3"/>
          <p:cNvSpPr>
            <a:spLocks noGrp="1"/>
          </p:cNvSpPr>
          <p:nvPr>
            <p:ph type="sldNum" sz="quarter" idx="5"/>
          </p:nvPr>
        </p:nvSpPr>
        <p:spPr/>
        <p:txBody>
          <a:bodyPr/>
          <a:lstStyle/>
          <a:p>
            <a:fld id="{67076004-FEF6-4237-A8B7-7127F7C01C5C}" type="slidenum">
              <a:rPr lang="en-CA" smtClean="0"/>
              <a:t>17</a:t>
            </a:fld>
            <a:endParaRPr lang="en-CA"/>
          </a:p>
        </p:txBody>
      </p:sp>
    </p:spTree>
    <p:extLst>
      <p:ext uri="{BB962C8B-B14F-4D97-AF65-F5344CB8AC3E}">
        <p14:creationId xmlns:p14="http://schemas.microsoft.com/office/powerpoint/2010/main" val="34865944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67076004-FEF6-4237-A8B7-7127F7C01C5C}" type="slidenum">
              <a:rPr lang="en-CA" smtClean="0"/>
              <a:t>18</a:t>
            </a:fld>
            <a:endParaRPr lang="en-CA"/>
          </a:p>
        </p:txBody>
      </p:sp>
    </p:spTree>
    <p:extLst>
      <p:ext uri="{BB962C8B-B14F-4D97-AF65-F5344CB8AC3E}">
        <p14:creationId xmlns:p14="http://schemas.microsoft.com/office/powerpoint/2010/main" val="5032853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H" dirty="0"/>
          </a:p>
        </p:txBody>
      </p:sp>
      <p:sp>
        <p:nvSpPr>
          <p:cNvPr id="4" name="Slide Number Placeholder 3"/>
          <p:cNvSpPr>
            <a:spLocks noGrp="1"/>
          </p:cNvSpPr>
          <p:nvPr>
            <p:ph type="sldNum" sz="quarter" idx="5"/>
          </p:nvPr>
        </p:nvSpPr>
        <p:spPr/>
        <p:txBody>
          <a:bodyPr/>
          <a:lstStyle/>
          <a:p>
            <a:fld id="{67076004-FEF6-4237-A8B7-7127F7C01C5C}" type="slidenum">
              <a:rPr lang="en-CA" smtClean="0"/>
              <a:t>19</a:t>
            </a:fld>
            <a:endParaRPr lang="en-CA"/>
          </a:p>
        </p:txBody>
      </p:sp>
    </p:spTree>
    <p:extLst>
      <p:ext uri="{BB962C8B-B14F-4D97-AF65-F5344CB8AC3E}">
        <p14:creationId xmlns:p14="http://schemas.microsoft.com/office/powerpoint/2010/main" val="42217109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H"/>
          </a:p>
        </p:txBody>
      </p:sp>
      <p:sp>
        <p:nvSpPr>
          <p:cNvPr id="4" name="Slide Number Placeholder 3"/>
          <p:cNvSpPr>
            <a:spLocks noGrp="1"/>
          </p:cNvSpPr>
          <p:nvPr>
            <p:ph type="sldNum" sz="quarter" idx="5"/>
          </p:nvPr>
        </p:nvSpPr>
        <p:spPr/>
        <p:txBody>
          <a:bodyPr/>
          <a:lstStyle/>
          <a:p>
            <a:fld id="{67076004-FEF6-4237-A8B7-7127F7C01C5C}" type="slidenum">
              <a:rPr lang="en-CA" smtClean="0"/>
              <a:t>21</a:t>
            </a:fld>
            <a:endParaRPr lang="en-CA"/>
          </a:p>
        </p:txBody>
      </p:sp>
    </p:spTree>
    <p:extLst>
      <p:ext uri="{BB962C8B-B14F-4D97-AF65-F5344CB8AC3E}">
        <p14:creationId xmlns:p14="http://schemas.microsoft.com/office/powerpoint/2010/main" val="15439609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67076004-FEF6-4237-A8B7-7127F7C01C5C}" type="slidenum">
              <a:rPr lang="en-CA" smtClean="0"/>
              <a:t>25</a:t>
            </a:fld>
            <a:endParaRPr lang="en-CA"/>
          </a:p>
        </p:txBody>
      </p:sp>
    </p:spTree>
    <p:extLst>
      <p:ext uri="{BB962C8B-B14F-4D97-AF65-F5344CB8AC3E}">
        <p14:creationId xmlns:p14="http://schemas.microsoft.com/office/powerpoint/2010/main" val="17442656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H"/>
          </a:p>
        </p:txBody>
      </p:sp>
      <p:sp>
        <p:nvSpPr>
          <p:cNvPr id="4" name="Slide Number Placeholder 3"/>
          <p:cNvSpPr>
            <a:spLocks noGrp="1"/>
          </p:cNvSpPr>
          <p:nvPr>
            <p:ph type="sldNum" sz="quarter" idx="5"/>
          </p:nvPr>
        </p:nvSpPr>
        <p:spPr/>
        <p:txBody>
          <a:bodyPr/>
          <a:lstStyle/>
          <a:p>
            <a:fld id="{67076004-FEF6-4237-A8B7-7127F7C01C5C}" type="slidenum">
              <a:rPr lang="en-CA" smtClean="0"/>
              <a:t>28</a:t>
            </a:fld>
            <a:endParaRPr lang="en-CA"/>
          </a:p>
        </p:txBody>
      </p:sp>
    </p:spTree>
    <p:extLst>
      <p:ext uri="{BB962C8B-B14F-4D97-AF65-F5344CB8AC3E}">
        <p14:creationId xmlns:p14="http://schemas.microsoft.com/office/powerpoint/2010/main" val="34976253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H" dirty="0"/>
          </a:p>
        </p:txBody>
      </p:sp>
      <p:sp>
        <p:nvSpPr>
          <p:cNvPr id="4" name="Slide Number Placeholder 3"/>
          <p:cNvSpPr>
            <a:spLocks noGrp="1"/>
          </p:cNvSpPr>
          <p:nvPr>
            <p:ph type="sldNum" sz="quarter" idx="5"/>
          </p:nvPr>
        </p:nvSpPr>
        <p:spPr/>
        <p:txBody>
          <a:bodyPr/>
          <a:lstStyle/>
          <a:p>
            <a:fld id="{67076004-FEF6-4237-A8B7-7127F7C01C5C}" type="slidenum">
              <a:rPr lang="en-CA" smtClean="0"/>
              <a:t>29</a:t>
            </a:fld>
            <a:endParaRPr lang="en-CA"/>
          </a:p>
        </p:txBody>
      </p:sp>
    </p:spTree>
    <p:extLst>
      <p:ext uri="{BB962C8B-B14F-4D97-AF65-F5344CB8AC3E}">
        <p14:creationId xmlns:p14="http://schemas.microsoft.com/office/powerpoint/2010/main" val="11362677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67076004-FEF6-4237-A8B7-7127F7C01C5C}" type="slidenum">
              <a:rPr lang="en-CA" smtClean="0"/>
              <a:t>33</a:t>
            </a:fld>
            <a:endParaRPr lang="en-CA"/>
          </a:p>
        </p:txBody>
      </p:sp>
    </p:spTree>
    <p:extLst>
      <p:ext uri="{BB962C8B-B14F-4D97-AF65-F5344CB8AC3E}">
        <p14:creationId xmlns:p14="http://schemas.microsoft.com/office/powerpoint/2010/main" val="34382916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67076004-FEF6-4237-A8B7-7127F7C01C5C}" type="slidenum">
              <a:rPr lang="en-CA" smtClean="0"/>
              <a:t>34</a:t>
            </a:fld>
            <a:endParaRPr lang="en-CA"/>
          </a:p>
        </p:txBody>
      </p:sp>
    </p:spTree>
    <p:extLst>
      <p:ext uri="{BB962C8B-B14F-4D97-AF65-F5344CB8AC3E}">
        <p14:creationId xmlns:p14="http://schemas.microsoft.com/office/powerpoint/2010/main" val="13583802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67076004-FEF6-4237-A8B7-7127F7C01C5C}" type="slidenum">
              <a:rPr lang="en-CA" smtClean="0"/>
              <a:t>2</a:t>
            </a:fld>
            <a:endParaRPr lang="en-CA"/>
          </a:p>
        </p:txBody>
      </p:sp>
    </p:spTree>
    <p:extLst>
      <p:ext uri="{BB962C8B-B14F-4D97-AF65-F5344CB8AC3E}">
        <p14:creationId xmlns:p14="http://schemas.microsoft.com/office/powerpoint/2010/main" val="28630400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H" dirty="0"/>
          </a:p>
        </p:txBody>
      </p:sp>
      <p:sp>
        <p:nvSpPr>
          <p:cNvPr id="4" name="Slide Number Placeholder 3"/>
          <p:cNvSpPr>
            <a:spLocks noGrp="1"/>
          </p:cNvSpPr>
          <p:nvPr>
            <p:ph type="sldNum" sz="quarter" idx="5"/>
          </p:nvPr>
        </p:nvSpPr>
        <p:spPr/>
        <p:txBody>
          <a:bodyPr/>
          <a:lstStyle/>
          <a:p>
            <a:fld id="{67076004-FEF6-4237-A8B7-7127F7C01C5C}" type="slidenum">
              <a:rPr lang="en-CA" smtClean="0"/>
              <a:t>3</a:t>
            </a:fld>
            <a:endParaRPr lang="en-CA"/>
          </a:p>
        </p:txBody>
      </p:sp>
    </p:spTree>
    <p:extLst>
      <p:ext uri="{BB962C8B-B14F-4D97-AF65-F5344CB8AC3E}">
        <p14:creationId xmlns:p14="http://schemas.microsoft.com/office/powerpoint/2010/main" val="42862474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H" dirty="0"/>
          </a:p>
        </p:txBody>
      </p:sp>
      <p:sp>
        <p:nvSpPr>
          <p:cNvPr id="4" name="Slide Number Placeholder 3"/>
          <p:cNvSpPr>
            <a:spLocks noGrp="1"/>
          </p:cNvSpPr>
          <p:nvPr>
            <p:ph type="sldNum" sz="quarter" idx="5"/>
          </p:nvPr>
        </p:nvSpPr>
        <p:spPr/>
        <p:txBody>
          <a:bodyPr/>
          <a:lstStyle/>
          <a:p>
            <a:fld id="{67076004-FEF6-4237-A8B7-7127F7C01C5C}" type="slidenum">
              <a:rPr lang="en-CA" smtClean="0"/>
              <a:t>4</a:t>
            </a:fld>
            <a:endParaRPr lang="en-CA"/>
          </a:p>
        </p:txBody>
      </p:sp>
    </p:spTree>
    <p:extLst>
      <p:ext uri="{BB962C8B-B14F-4D97-AF65-F5344CB8AC3E}">
        <p14:creationId xmlns:p14="http://schemas.microsoft.com/office/powerpoint/2010/main" val="39340718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67076004-FEF6-4237-A8B7-7127F7C01C5C}" type="slidenum">
              <a:rPr lang="en-CA" smtClean="0"/>
              <a:t>5</a:t>
            </a:fld>
            <a:endParaRPr lang="en-CA"/>
          </a:p>
        </p:txBody>
      </p:sp>
    </p:spTree>
    <p:extLst>
      <p:ext uri="{BB962C8B-B14F-4D97-AF65-F5344CB8AC3E}">
        <p14:creationId xmlns:p14="http://schemas.microsoft.com/office/powerpoint/2010/main" val="8719253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H" dirty="0"/>
          </a:p>
        </p:txBody>
      </p:sp>
      <p:sp>
        <p:nvSpPr>
          <p:cNvPr id="4" name="Slide Number Placeholder 3"/>
          <p:cNvSpPr>
            <a:spLocks noGrp="1"/>
          </p:cNvSpPr>
          <p:nvPr>
            <p:ph type="sldNum" sz="quarter" idx="5"/>
          </p:nvPr>
        </p:nvSpPr>
        <p:spPr/>
        <p:txBody>
          <a:bodyPr/>
          <a:lstStyle/>
          <a:p>
            <a:fld id="{67076004-FEF6-4237-A8B7-7127F7C01C5C}" type="slidenum">
              <a:rPr lang="en-CA" smtClean="0"/>
              <a:t>6</a:t>
            </a:fld>
            <a:endParaRPr lang="en-CA"/>
          </a:p>
        </p:txBody>
      </p:sp>
    </p:spTree>
    <p:extLst>
      <p:ext uri="{BB962C8B-B14F-4D97-AF65-F5344CB8AC3E}">
        <p14:creationId xmlns:p14="http://schemas.microsoft.com/office/powerpoint/2010/main" val="35332139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H" dirty="0"/>
          </a:p>
        </p:txBody>
      </p:sp>
      <p:sp>
        <p:nvSpPr>
          <p:cNvPr id="4" name="Slide Number Placeholder 3"/>
          <p:cNvSpPr>
            <a:spLocks noGrp="1"/>
          </p:cNvSpPr>
          <p:nvPr>
            <p:ph type="sldNum" sz="quarter" idx="5"/>
          </p:nvPr>
        </p:nvSpPr>
        <p:spPr/>
        <p:txBody>
          <a:bodyPr/>
          <a:lstStyle/>
          <a:p>
            <a:fld id="{67076004-FEF6-4237-A8B7-7127F7C01C5C}" type="slidenum">
              <a:rPr lang="en-CA" smtClean="0"/>
              <a:t>7</a:t>
            </a:fld>
            <a:endParaRPr lang="en-CA"/>
          </a:p>
        </p:txBody>
      </p:sp>
    </p:spTree>
    <p:extLst>
      <p:ext uri="{BB962C8B-B14F-4D97-AF65-F5344CB8AC3E}">
        <p14:creationId xmlns:p14="http://schemas.microsoft.com/office/powerpoint/2010/main" val="18824420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H" dirty="0"/>
          </a:p>
        </p:txBody>
      </p:sp>
      <p:sp>
        <p:nvSpPr>
          <p:cNvPr id="4" name="Slide Number Placeholder 3"/>
          <p:cNvSpPr>
            <a:spLocks noGrp="1"/>
          </p:cNvSpPr>
          <p:nvPr>
            <p:ph type="sldNum" sz="quarter" idx="5"/>
          </p:nvPr>
        </p:nvSpPr>
        <p:spPr/>
        <p:txBody>
          <a:bodyPr/>
          <a:lstStyle/>
          <a:p>
            <a:fld id="{67076004-FEF6-4237-A8B7-7127F7C01C5C}" type="slidenum">
              <a:rPr lang="en-CA" smtClean="0"/>
              <a:t>8</a:t>
            </a:fld>
            <a:endParaRPr lang="en-CA"/>
          </a:p>
        </p:txBody>
      </p:sp>
    </p:spTree>
    <p:extLst>
      <p:ext uri="{BB962C8B-B14F-4D97-AF65-F5344CB8AC3E}">
        <p14:creationId xmlns:p14="http://schemas.microsoft.com/office/powerpoint/2010/main" val="12122827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H" dirty="0"/>
          </a:p>
        </p:txBody>
      </p:sp>
      <p:sp>
        <p:nvSpPr>
          <p:cNvPr id="4" name="Slide Number Placeholder 3"/>
          <p:cNvSpPr>
            <a:spLocks noGrp="1"/>
          </p:cNvSpPr>
          <p:nvPr>
            <p:ph type="sldNum" sz="quarter" idx="5"/>
          </p:nvPr>
        </p:nvSpPr>
        <p:spPr/>
        <p:txBody>
          <a:bodyPr/>
          <a:lstStyle/>
          <a:p>
            <a:fld id="{67076004-FEF6-4237-A8B7-7127F7C01C5C}" type="slidenum">
              <a:rPr lang="en-CA" smtClean="0"/>
              <a:t>9</a:t>
            </a:fld>
            <a:endParaRPr lang="en-CA"/>
          </a:p>
        </p:txBody>
      </p:sp>
    </p:spTree>
    <p:extLst>
      <p:ext uri="{BB962C8B-B14F-4D97-AF65-F5344CB8AC3E}">
        <p14:creationId xmlns:p14="http://schemas.microsoft.com/office/powerpoint/2010/main" val="23049619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12/23/2020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12/23/2020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12/23/2020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12/23/2020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12/23/2020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12/23/2020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12/23/2020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12/23/2020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12/23/2020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12/23/2020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12/23/2020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12/23/2020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image" Target="../media/image3.png"/><Relationship Id="rId2" Type="http://schemas.microsoft.com/office/2007/relationships/media" Target="../media/media1.m4a"/><Relationship Id="rId1" Type="http://schemas.openxmlformats.org/officeDocument/2006/relationships/audio" Target="NULL" TargetMode="Externa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4.png"/><Relationship Id="rId2" Type="http://schemas.microsoft.com/office/2007/relationships/media" Target="../media/media10.m4a"/><Relationship Id="rId1" Type="http://schemas.openxmlformats.org/officeDocument/2006/relationships/audio" Target="NULL" TargetMode="External"/><Relationship Id="rId6" Type="http://schemas.openxmlformats.org/officeDocument/2006/relationships/image" Target="../media/image5.png"/><Relationship Id="rId5" Type="http://schemas.openxmlformats.org/officeDocument/2006/relationships/image" Target="../media/image15.tiff"/><Relationship Id="rId4" Type="http://schemas.openxmlformats.org/officeDocument/2006/relationships/hyperlink" Target="https://www.sfu.ca/computing/current-students/graduate-students/academic-programs/professional-master-of-science-in-computer-science/about-the-program/big-data.html" TargetMode="Externa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4.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5.png"/><Relationship Id="rId5" Type="http://schemas.openxmlformats.org/officeDocument/2006/relationships/image" Target="../media/image16.tiff"/><Relationship Id="rId4" Type="http://schemas.openxmlformats.org/officeDocument/2006/relationships/hyperlink" Target="https://smith.queensu.ca/grad_studies/mma/program/mma-toronto/index.php" TargetMode="External"/></Relationships>
</file>

<file path=ppt/slides/_rels/slide1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3.xml"/><Relationship Id="rId7" Type="http://schemas.openxmlformats.org/officeDocument/2006/relationships/image" Target="../media/image5.png"/><Relationship Id="rId2" Type="http://schemas.microsoft.com/office/2007/relationships/media" Target="../media/media12.m4a"/><Relationship Id="rId1" Type="http://schemas.openxmlformats.org/officeDocument/2006/relationships/audio" Target="NULL" TargetMode="External"/><Relationship Id="rId6" Type="http://schemas.openxmlformats.org/officeDocument/2006/relationships/image" Target="../media/image17.tiff"/><Relationship Id="rId5" Type="http://schemas.openxmlformats.org/officeDocument/2006/relationships/hyperlink" Target="https://www.statistics.utoronto.ca/graduate/mscac-data-science" TargetMode="External"/><Relationship Id="rId4"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3.xml"/><Relationship Id="rId7" Type="http://schemas.openxmlformats.org/officeDocument/2006/relationships/image" Target="../media/image5.png"/><Relationship Id="rId2" Type="http://schemas.microsoft.com/office/2007/relationships/media" Target="../media/media13.m4a"/><Relationship Id="rId1" Type="http://schemas.openxmlformats.org/officeDocument/2006/relationships/audio" Target="NULL" TargetMode="External"/><Relationship Id="rId6" Type="http://schemas.openxmlformats.org/officeDocument/2006/relationships/image" Target="../media/image18.tiff"/><Relationship Id="rId5" Type="http://schemas.openxmlformats.org/officeDocument/2006/relationships/hyperlink" Target="https://schulich.yorku.ca/programs/mban/" TargetMode="External"/><Relationship Id="rId4" Type="http://schemas.openxmlformats.org/officeDocument/2006/relationships/hyperlink" Target="https://schulich.yorku.ca/programs/mmai/" TargetMode="Externa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4.png"/><Relationship Id="rId2" Type="http://schemas.microsoft.com/office/2007/relationships/media" Target="../media/media14.m4a"/><Relationship Id="rId1" Type="http://schemas.openxmlformats.org/officeDocument/2006/relationships/audio" Target="NULL" TargetMode="External"/><Relationship Id="rId6" Type="http://schemas.openxmlformats.org/officeDocument/2006/relationships/image" Target="../media/image5.png"/><Relationship Id="rId5" Type="http://schemas.openxmlformats.org/officeDocument/2006/relationships/hyperlink" Target="https://www.csd.uwo.ca/graduate/future/vector-institute-program.html" TargetMode="External"/><Relationship Id="rId4" Type="http://schemas.openxmlformats.org/officeDocument/2006/relationships/image" Target="../media/image19.tiff"/></Relationships>
</file>

<file path=ppt/slides/_rels/slide1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3.xml"/><Relationship Id="rId7" Type="http://schemas.openxmlformats.org/officeDocument/2006/relationships/image" Target="../media/image20.tiff"/><Relationship Id="rId2" Type="http://schemas.microsoft.com/office/2007/relationships/media" Target="../media/media15.m4a"/><Relationship Id="rId1" Type="http://schemas.openxmlformats.org/officeDocument/2006/relationships/audio" Target="NULL" TargetMode="External"/><Relationship Id="rId6" Type="http://schemas.openxmlformats.org/officeDocument/2006/relationships/image" Target="../media/image5.png"/><Relationship Id="rId5" Type="http://schemas.openxmlformats.org/officeDocument/2006/relationships/hyperlink" Target="https://uwaterloo.ca/graduate-studies-academic-calendar/mathematics/data-science/master-mathematics-mmath-data-science" TargetMode="External"/><Relationship Id="rId4" Type="http://schemas.openxmlformats.org/officeDocument/2006/relationships/hyperlink" Target="https://uwaterloo.ca/graduate-studies-academic-calendar/mathematics/data-science-and-artificial-intelligence/master-data-science-and-artificial-intelligence-mdsai" TargetMode="Externa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4.png"/><Relationship Id="rId2" Type="http://schemas.microsoft.com/office/2007/relationships/media" Target="../media/media16.m4a"/><Relationship Id="rId1" Type="http://schemas.openxmlformats.org/officeDocument/2006/relationships/audio" Target="NULL" TargetMode="External"/><Relationship Id="rId6" Type="http://schemas.openxmlformats.org/officeDocument/2006/relationships/image" Target="../media/image5.png"/><Relationship Id="rId5" Type="http://schemas.openxmlformats.org/officeDocument/2006/relationships/image" Target="../media/image21.tiff"/><Relationship Id="rId4" Type="http://schemas.openxmlformats.org/officeDocument/2006/relationships/hyperlink" Target="https://ontariotechu.ca/programs/science/data-science.php" TargetMode="Externa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7.m4a"/><Relationship Id="rId1" Type="http://schemas.openxmlformats.org/officeDocument/2006/relationships/audio" Target="NULL" TargetMode="External"/><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notesSlide" Target="../notesSlides/notesSlide11.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notesSlide" Target="../notesSlides/notesSlide1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microsoft.com/office/2007/relationships/media" Target="../media/media19.m4a"/><Relationship Id="rId1" Type="http://schemas.openxmlformats.org/officeDocument/2006/relationships/audio" Target="NULL" TargetMode="External"/><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notesSlide" Target="../notesSlides/notesSlide13.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2.m4a"/><Relationship Id="rId1" Type="http://schemas.openxmlformats.org/officeDocument/2006/relationships/audio" Target="NULL" TargetMode="External"/><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4.png"/><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8" Type="http://schemas.openxmlformats.org/officeDocument/2006/relationships/diagramQuickStyle" Target="../diagrams/quickStyle2.xml"/><Relationship Id="rId3" Type="http://schemas.openxmlformats.org/officeDocument/2006/relationships/slideLayout" Target="../slideLayouts/slideLayout2.xml"/><Relationship Id="rId7" Type="http://schemas.openxmlformats.org/officeDocument/2006/relationships/diagramLayout" Target="../diagrams/layout2.xml"/><Relationship Id="rId2" Type="http://schemas.microsoft.com/office/2007/relationships/media" Target="../media/media21.m4a"/><Relationship Id="rId1" Type="http://schemas.openxmlformats.org/officeDocument/2006/relationships/audio" Target="NULL" TargetMode="External"/><Relationship Id="rId6" Type="http://schemas.openxmlformats.org/officeDocument/2006/relationships/diagramData" Target="../diagrams/data2.xml"/><Relationship Id="rId11" Type="http://schemas.openxmlformats.org/officeDocument/2006/relationships/image" Target="../media/image4.png"/><Relationship Id="rId5" Type="http://schemas.openxmlformats.org/officeDocument/2006/relationships/image" Target="../media/image5.png"/><Relationship Id="rId10" Type="http://schemas.microsoft.com/office/2007/relationships/diagramDrawing" Target="../diagrams/drawing2.xml"/><Relationship Id="rId4" Type="http://schemas.openxmlformats.org/officeDocument/2006/relationships/notesSlide" Target="../notesSlides/notesSlide14.xml"/><Relationship Id="rId9" Type="http://schemas.openxmlformats.org/officeDocument/2006/relationships/diagramColors" Target="../diagrams/colors2.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microsoft.com/office/2007/relationships/media" Target="../media/media22.m4a"/><Relationship Id="rId1" Type="http://schemas.openxmlformats.org/officeDocument/2006/relationships/audio" Target="NULL" TargetMode="External"/><Relationship Id="rId5" Type="http://schemas.openxmlformats.org/officeDocument/2006/relationships/image" Target="../media/image4.png"/><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slideLayout" Target="../slideLayouts/slideLayout3.xml"/><Relationship Id="rId7" Type="http://schemas.openxmlformats.org/officeDocument/2006/relationships/image" Target="../media/image31.tiff"/><Relationship Id="rId2" Type="http://schemas.microsoft.com/office/2007/relationships/media" Target="../media/media23.m4a"/><Relationship Id="rId1" Type="http://schemas.openxmlformats.org/officeDocument/2006/relationships/audio" Target="NULL" TargetMode="External"/><Relationship Id="rId6" Type="http://schemas.openxmlformats.org/officeDocument/2006/relationships/image" Target="../media/image30.png"/><Relationship Id="rId11" Type="http://schemas.openxmlformats.org/officeDocument/2006/relationships/image" Target="../media/image4.png"/><Relationship Id="rId5" Type="http://schemas.openxmlformats.org/officeDocument/2006/relationships/image" Target="../media/image29.tiff"/><Relationship Id="rId10" Type="http://schemas.openxmlformats.org/officeDocument/2006/relationships/image" Target="../media/image5.png"/><Relationship Id="rId4" Type="http://schemas.openxmlformats.org/officeDocument/2006/relationships/image" Target="../media/image28.png"/><Relationship Id="rId9" Type="http://schemas.openxmlformats.org/officeDocument/2006/relationships/image" Target="../media/image33.tiff"/></Relationships>
</file>

<file path=ppt/slides/_rels/slide2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4.xml"/><Relationship Id="rId7" Type="http://schemas.microsoft.com/office/2007/relationships/hdphoto" Target="../media/hdphoto2.wdp"/><Relationship Id="rId2" Type="http://schemas.microsoft.com/office/2007/relationships/media" Target="../media/media24.m4a"/><Relationship Id="rId1" Type="http://schemas.openxmlformats.org/officeDocument/2006/relationships/audio" Target="NULL" TargetMode="External"/><Relationship Id="rId6" Type="http://schemas.openxmlformats.org/officeDocument/2006/relationships/image" Target="../media/image35.png"/><Relationship Id="rId5" Type="http://schemas.microsoft.com/office/2007/relationships/hdphoto" Target="../media/hdphoto1.wdp"/><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25.m4a"/><Relationship Id="rId1" Type="http://schemas.openxmlformats.org/officeDocument/2006/relationships/audio" Target="NULL" TargetMode="External"/><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notesSlide" Target="../notesSlides/notesSlide1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4.png"/><Relationship Id="rId4" Type="http://schemas.openxmlformats.org/officeDocument/2006/relationships/image" Target="../media/image5.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4.png"/><Relationship Id="rId4" Type="http://schemas.openxmlformats.org/officeDocument/2006/relationships/image" Target="../media/image5.png"/></Relationships>
</file>

<file path=ppt/slides/_rels/slide28.xml.rels><?xml version="1.0" encoding="UTF-8" standalone="yes"?>
<Relationships xmlns="http://schemas.openxmlformats.org/package/2006/relationships"><Relationship Id="rId8" Type="http://schemas.openxmlformats.org/officeDocument/2006/relationships/diagramQuickStyle" Target="../diagrams/quickStyle3.xml"/><Relationship Id="rId3" Type="http://schemas.openxmlformats.org/officeDocument/2006/relationships/slideLayout" Target="../slideLayouts/slideLayout2.xml"/><Relationship Id="rId7" Type="http://schemas.openxmlformats.org/officeDocument/2006/relationships/diagramLayout" Target="../diagrams/layout3.xml"/><Relationship Id="rId12" Type="http://schemas.openxmlformats.org/officeDocument/2006/relationships/comments" Target="../comments/comment1.xml"/><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diagramData" Target="../diagrams/data3.xml"/><Relationship Id="rId11" Type="http://schemas.openxmlformats.org/officeDocument/2006/relationships/image" Target="../media/image4.png"/><Relationship Id="rId5" Type="http://schemas.openxmlformats.org/officeDocument/2006/relationships/image" Target="../media/image5.png"/><Relationship Id="rId10" Type="http://schemas.microsoft.com/office/2007/relationships/diagramDrawing" Target="../diagrams/drawing3.xml"/><Relationship Id="rId4" Type="http://schemas.openxmlformats.org/officeDocument/2006/relationships/notesSlide" Target="../notesSlides/notesSlide16.xml"/><Relationship Id="rId9" Type="http://schemas.openxmlformats.org/officeDocument/2006/relationships/diagramColors" Target="../diagrams/colors3.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4.png"/><Relationship Id="rId2" Type="http://schemas.microsoft.com/office/2007/relationships/media" Target="../media/media29.m4a"/><Relationship Id="rId1" Type="http://schemas.openxmlformats.org/officeDocument/2006/relationships/audio" Target="NULL" TargetMode="External"/><Relationship Id="rId6" Type="http://schemas.openxmlformats.org/officeDocument/2006/relationships/image" Target="../media/image5.png"/><Relationship Id="rId5" Type="http://schemas.openxmlformats.org/officeDocument/2006/relationships/chart" Target="../charts/chart4.xml"/><Relationship Id="rId4" Type="http://schemas.openxmlformats.org/officeDocument/2006/relationships/notesSlide" Target="../notesSlides/notesSlide1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microsoft.com/office/2007/relationships/media" Target="../media/media3.m4a"/><Relationship Id="rId1" Type="http://schemas.openxmlformats.org/officeDocument/2006/relationships/audio" Target="NULL" TargetMode="External"/><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microsoft.com/office/2007/relationships/media" Target="../media/media30.m4a"/><Relationship Id="rId1" Type="http://schemas.openxmlformats.org/officeDocument/2006/relationships/audio" Target="NULL" TargetMode="External"/><Relationship Id="rId6" Type="http://schemas.openxmlformats.org/officeDocument/2006/relationships/image" Target="../media/image4.png"/><Relationship Id="rId5" Type="http://schemas.openxmlformats.org/officeDocument/2006/relationships/chart" Target="../charts/chart5.xml"/><Relationship Id="rId4" Type="http://schemas.openxmlformats.org/officeDocument/2006/relationships/image" Target="../media/image5.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microsoft.com/office/2007/relationships/media" Target="../media/media31.m4a"/><Relationship Id="rId1" Type="http://schemas.openxmlformats.org/officeDocument/2006/relationships/audio" Target="NULL" TargetMode="External"/><Relationship Id="rId5" Type="http://schemas.openxmlformats.org/officeDocument/2006/relationships/image" Target="../media/image4.png"/><Relationship Id="rId4" Type="http://schemas.openxmlformats.org/officeDocument/2006/relationships/image" Target="../media/image5.png"/></Relationships>
</file>

<file path=ppt/slides/_rels/slide32.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slideLayout" Target="../slideLayouts/slideLayout3.xml"/><Relationship Id="rId7" Type="http://schemas.openxmlformats.org/officeDocument/2006/relationships/image" Target="../media/image41.png"/><Relationship Id="rId12" Type="http://schemas.openxmlformats.org/officeDocument/2006/relationships/image" Target="../media/image4.png"/><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40.png"/><Relationship Id="rId11" Type="http://schemas.openxmlformats.org/officeDocument/2006/relationships/image" Target="../media/image5.png"/><Relationship Id="rId5" Type="http://schemas.openxmlformats.org/officeDocument/2006/relationships/image" Target="../media/image39.png"/><Relationship Id="rId10" Type="http://schemas.microsoft.com/office/2007/relationships/hdphoto" Target="../media/hdphoto3.wdp"/><Relationship Id="rId4" Type="http://schemas.openxmlformats.org/officeDocument/2006/relationships/image" Target="../media/image38.png"/><Relationship Id="rId9" Type="http://schemas.openxmlformats.org/officeDocument/2006/relationships/image" Target="../media/image43.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33.m4a"/><Relationship Id="rId1" Type="http://schemas.openxmlformats.org/officeDocument/2006/relationships/audio" Target="NULL" TargetMode="External"/><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notesSlide" Target="../notesSlides/notesSlide18.xml"/></Relationships>
</file>

<file path=ppt/slides/_rels/slide34.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image" Target="../media/image2.png"/><Relationship Id="rId2" Type="http://schemas.microsoft.com/office/2007/relationships/media" Target="../media/media34.m4a"/><Relationship Id="rId1" Type="http://schemas.openxmlformats.org/officeDocument/2006/relationships/audio" Target="NULL" TargetMode="External"/><Relationship Id="rId6" Type="http://schemas.openxmlformats.org/officeDocument/2006/relationships/hyperlink" Target="https://idrc.ocadu.ca/" TargetMode="External"/><Relationship Id="rId5" Type="http://schemas.openxmlformats.org/officeDocument/2006/relationships/hyperlink" Target="https://wecount.inclusivedesign.ca/" TargetMode="External"/><Relationship Id="rId4" Type="http://schemas.openxmlformats.org/officeDocument/2006/relationships/notesSlide" Target="../notesSlides/notesSlide19.xml"/><Relationship Id="rId9"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microsoft.com/office/2007/relationships/media" Target="../media/media4.m4a"/><Relationship Id="rId1" Type="http://schemas.openxmlformats.org/officeDocument/2006/relationships/audio" Target="NULL" TargetMode="External"/><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2.xml"/><Relationship Id="rId7" Type="http://schemas.openxmlformats.org/officeDocument/2006/relationships/diagramQuickStyle" Target="../diagrams/quickStyle1.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diagramLayout" Target="../diagrams/layout1.xml"/><Relationship Id="rId11" Type="http://schemas.openxmlformats.org/officeDocument/2006/relationships/image" Target="../media/image4.png"/><Relationship Id="rId5" Type="http://schemas.openxmlformats.org/officeDocument/2006/relationships/diagramData" Target="../diagrams/data1.xml"/><Relationship Id="rId10" Type="http://schemas.openxmlformats.org/officeDocument/2006/relationships/image" Target="../media/image5.png"/><Relationship Id="rId4" Type="http://schemas.openxmlformats.org/officeDocument/2006/relationships/notesSlide" Target="../notesSlides/notesSlide5.xml"/><Relationship Id="rId9" Type="http://schemas.microsoft.com/office/2007/relationships/diagramDrawing" Target="../diagrams/drawing1.xml"/></Relationships>
</file>

<file path=ppt/slides/_rels/slide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3.xml"/><Relationship Id="rId7" Type="http://schemas.openxmlformats.org/officeDocument/2006/relationships/chart" Target="../charts/chart2.xml"/><Relationship Id="rId2" Type="http://schemas.microsoft.com/office/2007/relationships/media" Target="../media/media6.m4a"/><Relationship Id="rId1" Type="http://schemas.openxmlformats.org/officeDocument/2006/relationships/audio" Target="NULL" TargetMode="External"/><Relationship Id="rId6" Type="http://schemas.openxmlformats.org/officeDocument/2006/relationships/image" Target="../media/image5.png"/><Relationship Id="rId5" Type="http://schemas.openxmlformats.org/officeDocument/2006/relationships/chart" Target="../charts/chart1.xml"/><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4.png"/><Relationship Id="rId2" Type="http://schemas.microsoft.com/office/2007/relationships/media" Target="../media/media7.m4a"/><Relationship Id="rId1" Type="http://schemas.openxmlformats.org/officeDocument/2006/relationships/audio" Target="NULL" TargetMode="External"/><Relationship Id="rId6" Type="http://schemas.openxmlformats.org/officeDocument/2006/relationships/chart" Target="../charts/chart3.xml"/><Relationship Id="rId5" Type="http://schemas.openxmlformats.org/officeDocument/2006/relationships/image" Target="../media/image5.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microsoft.com/office/2007/relationships/media" Target="../media/media8.m4a"/><Relationship Id="rId1" Type="http://schemas.openxmlformats.org/officeDocument/2006/relationships/audio" Target="NULL" TargetMode="External"/><Relationship Id="rId5" Type="http://schemas.openxmlformats.org/officeDocument/2006/relationships/image" Target="../media/image4.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3.xml"/><Relationship Id="rId7" Type="http://schemas.openxmlformats.org/officeDocument/2006/relationships/image" Target="../media/image14.tiff"/><Relationship Id="rId2" Type="http://schemas.microsoft.com/office/2007/relationships/media" Target="../media/media9.m4a"/><Relationship Id="rId1" Type="http://schemas.openxmlformats.org/officeDocument/2006/relationships/audio" Target="NULL" TargetMode="External"/><Relationship Id="rId6" Type="http://schemas.openxmlformats.org/officeDocument/2006/relationships/hyperlink" Target="https://masterdatascience.ubc.ca/programs/computational-linguistics" TargetMode="External"/><Relationship Id="rId5" Type="http://schemas.openxmlformats.org/officeDocument/2006/relationships/hyperlink" Target="https://masterdatascience.ubc.ca/" TargetMode="External"/><Relationship Id="rId4" Type="http://schemas.openxmlformats.org/officeDocument/2006/relationships/notesSlide" Target="../notesSlides/notesSlide9.xml"/><Relationship Id="rId9"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2E3F5B"/>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44906" y="1422400"/>
            <a:ext cx="11847093" cy="1037203"/>
          </a:xfrm>
          <a:solidFill>
            <a:schemeClr val="bg1"/>
          </a:solidFill>
        </p:spPr>
        <p:txBody>
          <a:bodyPr anchor="ctr">
            <a:normAutofit fontScale="90000"/>
          </a:bodyPr>
          <a:lstStyle/>
          <a:p>
            <a:pPr algn="l"/>
            <a:r>
              <a:rPr lang="en-US" sz="5400" b="1" dirty="0">
                <a:solidFill>
                  <a:srgbClr val="2E3F5B"/>
                </a:solidFill>
                <a:latin typeface="+mn-lt"/>
              </a:rPr>
              <a:t>Ethical AI in the Data Ecosystem</a:t>
            </a:r>
            <a:br>
              <a:rPr lang="en-US" sz="5400" b="1" dirty="0">
                <a:solidFill>
                  <a:srgbClr val="2E3F5B"/>
                </a:solidFill>
                <a:latin typeface="+mn-lt"/>
              </a:rPr>
            </a:br>
            <a:r>
              <a:rPr lang="en-US" sz="3100" dirty="0">
                <a:solidFill>
                  <a:srgbClr val="2E3F5B"/>
                </a:solidFill>
              </a:rPr>
              <a:t>An environmental scan</a:t>
            </a:r>
            <a:endParaRPr lang="en-US" sz="3100" dirty="0">
              <a:solidFill>
                <a:srgbClr val="2E3F5B"/>
              </a:solidFill>
              <a:latin typeface="+mn-lt"/>
            </a:endParaRPr>
          </a:p>
        </p:txBody>
      </p:sp>
      <p:pic>
        <p:nvPicPr>
          <p:cNvPr id="5" name="Picture 4" descr="Supported by Innovation, Science and Economic Development Canada's Accessible Technology Program. &#10;&#10;Canada">
            <a:extLst>
              <a:ext uri="{FF2B5EF4-FFF2-40B4-BE49-F238E27FC236}">
                <a16:creationId xmlns:a16="http://schemas.microsoft.com/office/drawing/2014/main" id="{60D69718-9FA9-AD49-8744-5D38EFFF9065}"/>
              </a:ext>
            </a:extLst>
          </p:cNvPr>
          <p:cNvPicPr>
            <a:picLocks noChangeAspect="1"/>
          </p:cNvPicPr>
          <p:nvPr/>
        </p:nvPicPr>
        <p:blipFill rotWithShape="1">
          <a:blip r:embed="rId5"/>
          <a:srcRect l="5987" r="7169"/>
          <a:stretch/>
        </p:blipFill>
        <p:spPr>
          <a:xfrm>
            <a:off x="9625263" y="5654659"/>
            <a:ext cx="1870051" cy="890144"/>
          </a:xfrm>
          <a:prstGeom prst="rect">
            <a:avLst/>
          </a:prstGeom>
        </p:spPr>
      </p:pic>
      <p:pic>
        <p:nvPicPr>
          <p:cNvPr id="6" name="Picture 5" descr="Inclusive Design Research Centre Logo">
            <a:extLst>
              <a:ext uri="{FF2B5EF4-FFF2-40B4-BE49-F238E27FC236}">
                <a16:creationId xmlns:a16="http://schemas.microsoft.com/office/drawing/2014/main" id="{FBFD3D97-EADB-A649-B74D-8DEBF8B524C9}"/>
              </a:ext>
            </a:extLst>
          </p:cNvPr>
          <p:cNvPicPr>
            <a:picLocks noChangeAspect="1"/>
          </p:cNvPicPr>
          <p:nvPr/>
        </p:nvPicPr>
        <p:blipFill rotWithShape="1">
          <a:blip r:embed="rId6"/>
          <a:srcRect l="5898" t="20035" r="46253" b="28862"/>
          <a:stretch/>
        </p:blipFill>
        <p:spPr>
          <a:xfrm>
            <a:off x="344906" y="268666"/>
            <a:ext cx="2224123" cy="798286"/>
          </a:xfrm>
          <a:prstGeom prst="rect">
            <a:avLst/>
          </a:prstGeom>
        </p:spPr>
      </p:pic>
      <p:pic>
        <p:nvPicPr>
          <p:cNvPr id="7" name="Picture 6" descr="OCAD University logo">
            <a:extLst>
              <a:ext uri="{FF2B5EF4-FFF2-40B4-BE49-F238E27FC236}">
                <a16:creationId xmlns:a16="http://schemas.microsoft.com/office/drawing/2014/main" id="{C6D975E9-FEF6-514C-8E97-8A6DA3835061}"/>
              </a:ext>
            </a:extLst>
          </p:cNvPr>
          <p:cNvPicPr>
            <a:picLocks noChangeAspect="1"/>
          </p:cNvPicPr>
          <p:nvPr/>
        </p:nvPicPr>
        <p:blipFill rotWithShape="1">
          <a:blip r:embed="rId6"/>
          <a:srcRect l="57650" t="10395" r="11749" b="12485"/>
          <a:stretch/>
        </p:blipFill>
        <p:spPr>
          <a:xfrm>
            <a:off x="696686" y="5473940"/>
            <a:ext cx="1264393" cy="1070863"/>
          </a:xfrm>
          <a:prstGeom prst="rect">
            <a:avLst/>
          </a:prstGeom>
        </p:spPr>
      </p:pic>
      <p:pic>
        <p:nvPicPr>
          <p:cNvPr id="13" name="Picture 12" descr="We Count project logo">
            <a:extLst>
              <a:ext uri="{FF2B5EF4-FFF2-40B4-BE49-F238E27FC236}">
                <a16:creationId xmlns:a16="http://schemas.microsoft.com/office/drawing/2014/main" id="{4DA23019-A3E6-0A49-BDD7-96790D4953A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116375" y="1301242"/>
            <a:ext cx="2715821" cy="1278676"/>
          </a:xfrm>
          <a:prstGeom prst="rect">
            <a:avLst/>
          </a:prstGeom>
        </p:spPr>
      </p:pic>
      <p:pic>
        <p:nvPicPr>
          <p:cNvPr id="9" name="Slide 1" descr="Slide 1">
            <a:hlinkClick r:id="" action="ppaction://media"/>
            <a:extLst>
              <a:ext uri="{FF2B5EF4-FFF2-40B4-BE49-F238E27FC236}">
                <a16:creationId xmlns:a16="http://schemas.microsoft.com/office/drawing/2014/main" id="{4A8C5367-6832-FF4E-B1E7-A0B9B7EF62C2}"/>
              </a:ext>
            </a:extLst>
          </p:cNvPr>
          <p:cNvPicPr>
            <a:picLocks noChangeAspect="1"/>
          </p:cNvPicPr>
          <p:nvPr>
            <a:audioFile r:link="rId1"/>
            <p:extLst>
              <p:ext uri="{DAA4B4D4-6D71-4841-9C94-3DE7FCFB9230}">
                <p14:media xmlns:p14="http://schemas.microsoft.com/office/powerpoint/2010/main" r:embed="rId2">
                  <p14:trim st="158.9483"/>
                </p14:media>
              </p:ext>
            </p:extLst>
          </p:nvPr>
        </p:nvPicPr>
        <p:blipFill>
          <a:blip r:embed="rId8"/>
          <a:stretch>
            <a:fillRect/>
          </a:stretch>
        </p:blipFill>
        <p:spPr>
          <a:xfrm>
            <a:off x="11350174" y="11989"/>
            <a:ext cx="812800" cy="812800"/>
          </a:xfrm>
          <a:prstGeom prst="rect">
            <a:avLst/>
          </a:prstGeom>
        </p:spPr>
      </p:pic>
    </p:spTree>
    <p:extLst>
      <p:ext uri="{BB962C8B-B14F-4D97-AF65-F5344CB8AC3E}">
        <p14:creationId xmlns:p14="http://schemas.microsoft.com/office/powerpoint/2010/main" val="109857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366"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9"/>
                </p:tgtEl>
              </p:cMediaNode>
            </p:audio>
          </p:childTnLst>
        </p:cTn>
      </p:par>
    </p:tnLst>
  </p:timing>
  <p:extLst>
    <p:ext uri="{E180D4A7-C9FB-4DFB-919C-405C955672EB}">
      <p14:showEvtLst xmlns:p14="http://schemas.microsoft.com/office/powerpoint/2010/main">
        <p14:playEvt time="108" objId="8"/>
        <p14:stopEvt time="24253" objId="8"/>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6144D50-FFAD-614F-A1F9-19ABBE6A46F6}"/>
              </a:ext>
            </a:extLst>
          </p:cNvPr>
          <p:cNvSpPr txBox="1">
            <a:spLocks/>
          </p:cNvSpPr>
          <p:nvPr/>
        </p:nvSpPr>
        <p:spPr>
          <a:xfrm>
            <a:off x="517355" y="541421"/>
            <a:ext cx="5226548" cy="75799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400" b="1"/>
              <a:t>Ethical AI Courses</a:t>
            </a:r>
          </a:p>
        </p:txBody>
      </p:sp>
      <p:sp>
        <p:nvSpPr>
          <p:cNvPr id="5" name="TextBox 4">
            <a:extLst>
              <a:ext uri="{FF2B5EF4-FFF2-40B4-BE49-F238E27FC236}">
                <a16:creationId xmlns:a16="http://schemas.microsoft.com/office/drawing/2014/main" id="{38D5CD32-B2C5-D84D-A6F5-464F0719C5FF}"/>
              </a:ext>
            </a:extLst>
          </p:cNvPr>
          <p:cNvSpPr txBox="1"/>
          <p:nvPr/>
        </p:nvSpPr>
        <p:spPr>
          <a:xfrm>
            <a:off x="517354" y="1717634"/>
            <a:ext cx="6340645" cy="1295868"/>
          </a:xfrm>
          <a:prstGeom prst="rect">
            <a:avLst/>
          </a:prstGeom>
          <a:noFill/>
        </p:spPr>
        <p:txBody>
          <a:bodyPr wrap="square" rtlCol="0">
            <a:spAutoFit/>
          </a:bodyPr>
          <a:lstStyle/>
          <a:p>
            <a:pPr>
              <a:lnSpc>
                <a:spcPct val="150000"/>
              </a:lnSpc>
            </a:pPr>
            <a:r>
              <a:rPr lang="en-BH" b="1" dirty="0"/>
              <a:t>Simon Fraser University</a:t>
            </a:r>
          </a:p>
          <a:p>
            <a:pPr>
              <a:lnSpc>
                <a:spcPct val="150000"/>
              </a:lnSpc>
            </a:pPr>
            <a:r>
              <a:rPr lang="en-US" b="1" dirty="0">
                <a:hlinkClick r:id="rId4"/>
              </a:rPr>
              <a:t>Master of Science in Data Science - Big Data Concentration</a:t>
            </a:r>
            <a:endParaRPr lang="en-BH" b="1" dirty="0"/>
          </a:p>
          <a:p>
            <a:pPr>
              <a:lnSpc>
                <a:spcPct val="150000"/>
              </a:lnSpc>
            </a:pPr>
            <a:r>
              <a:rPr lang="en-BH" b="1" u="sng" dirty="0"/>
              <a:t>CMPT 3120: Social Implications</a:t>
            </a:r>
          </a:p>
        </p:txBody>
      </p:sp>
      <p:sp>
        <p:nvSpPr>
          <p:cNvPr id="6" name="Rectangle 5">
            <a:extLst>
              <a:ext uri="{FF2B5EF4-FFF2-40B4-BE49-F238E27FC236}">
                <a16:creationId xmlns:a16="http://schemas.microsoft.com/office/drawing/2014/main" id="{D4E61EEB-5CC5-484E-BF71-3368C4D2FD07}"/>
              </a:ext>
            </a:extLst>
          </p:cNvPr>
          <p:cNvSpPr/>
          <p:nvPr/>
        </p:nvSpPr>
        <p:spPr>
          <a:xfrm>
            <a:off x="517355" y="3412164"/>
            <a:ext cx="7034328" cy="1754326"/>
          </a:xfrm>
          <a:prstGeom prst="rect">
            <a:avLst/>
          </a:prstGeom>
          <a:solidFill>
            <a:schemeClr val="accent6">
              <a:lumMod val="20000"/>
              <a:lumOff val="80000"/>
            </a:schemeClr>
          </a:solidFill>
        </p:spPr>
        <p:txBody>
          <a:bodyPr wrap="square">
            <a:spAutoFit/>
          </a:bodyPr>
          <a:lstStyle/>
          <a:p>
            <a:r>
              <a:rPr lang="en-BH" b="1" u="sng" dirty="0"/>
              <a:t>Description:</a:t>
            </a:r>
          </a:p>
          <a:p>
            <a:r>
              <a:rPr lang="en-US" dirty="0"/>
              <a:t>An examination of social processes that are being automated and implications for good and evil, that may be entailed in the automation of procedures by which goods and services are allocated. </a:t>
            </a:r>
            <a:r>
              <a:rPr lang="en-US" b="1" dirty="0"/>
              <a:t>Examination of what are dehumanizing and humanizing parts of systems and how systems can be designed to have a humanizing effect.</a:t>
            </a:r>
            <a:endParaRPr lang="en-BH" b="1" dirty="0"/>
          </a:p>
        </p:txBody>
      </p:sp>
      <p:pic>
        <p:nvPicPr>
          <p:cNvPr id="2" name="Picture 1">
            <a:extLst>
              <a:ext uri="{FF2B5EF4-FFF2-40B4-BE49-F238E27FC236}">
                <a16:creationId xmlns:a16="http://schemas.microsoft.com/office/drawing/2014/main" id="{2B3F5415-B3F8-7748-A519-D71048C1BC8C}"/>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8767379" y="1717634"/>
            <a:ext cx="2540000" cy="2540000"/>
          </a:xfrm>
          <a:prstGeom prst="rect">
            <a:avLst/>
          </a:prstGeom>
        </p:spPr>
      </p:pic>
      <p:pic>
        <p:nvPicPr>
          <p:cNvPr id="8" name="Picture 7">
            <a:extLst>
              <a:ext uri="{FF2B5EF4-FFF2-40B4-BE49-F238E27FC236}">
                <a16:creationId xmlns:a16="http://schemas.microsoft.com/office/drawing/2014/main" id="{09AEBDA5-1BAB-6244-B5B1-EB45D46FF907}"/>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972800" y="5638800"/>
            <a:ext cx="1219200" cy="1219200"/>
          </a:xfrm>
          <a:prstGeom prst="rect">
            <a:avLst/>
          </a:prstGeom>
        </p:spPr>
      </p:pic>
      <p:pic>
        <p:nvPicPr>
          <p:cNvPr id="3" name="Slide 10" descr="Slide 10">
            <a:hlinkClick r:id="" action="ppaction://media"/>
            <a:extLst>
              <a:ext uri="{FF2B5EF4-FFF2-40B4-BE49-F238E27FC236}">
                <a16:creationId xmlns:a16="http://schemas.microsoft.com/office/drawing/2014/main" id="{D35C77EC-F055-FE47-B8A2-686ADA79CE11}"/>
              </a:ext>
            </a:extLst>
          </p:cNvPr>
          <p:cNvPicPr>
            <a:picLocks noChangeAspect="1"/>
          </p:cNvPicPr>
          <p:nvPr>
            <a:audioFile r:link="rId1"/>
            <p:extLst>
              <p:ext uri="{DAA4B4D4-6D71-4841-9C94-3DE7FCFB9230}">
                <p14:media xmlns:p14="http://schemas.microsoft.com/office/powerpoint/2010/main" r:embed="rId2">
                  <p14:trim st="368.1409"/>
                </p14:media>
              </p:ext>
            </p:extLst>
          </p:nvPr>
        </p:nvPicPr>
        <p:blipFill>
          <a:blip r:embed="rId7"/>
          <a:stretch>
            <a:fillRect/>
          </a:stretch>
        </p:blipFill>
        <p:spPr>
          <a:xfrm>
            <a:off x="11379200" y="21105"/>
            <a:ext cx="812800" cy="812800"/>
          </a:xfrm>
          <a:prstGeom prst="rect">
            <a:avLst/>
          </a:prstGeom>
        </p:spPr>
      </p:pic>
    </p:spTree>
    <p:extLst>
      <p:ext uri="{BB962C8B-B14F-4D97-AF65-F5344CB8AC3E}">
        <p14:creationId xmlns:p14="http://schemas.microsoft.com/office/powerpoint/2010/main" val="640960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32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6144D50-FFAD-614F-A1F9-19ABBE6A46F6}"/>
              </a:ext>
            </a:extLst>
          </p:cNvPr>
          <p:cNvSpPr txBox="1">
            <a:spLocks/>
          </p:cNvSpPr>
          <p:nvPr/>
        </p:nvSpPr>
        <p:spPr>
          <a:xfrm>
            <a:off x="517355" y="541421"/>
            <a:ext cx="5226548" cy="75799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400" b="1"/>
              <a:t>Ethical AI Courses</a:t>
            </a:r>
          </a:p>
        </p:txBody>
      </p:sp>
      <p:sp>
        <p:nvSpPr>
          <p:cNvPr id="5" name="TextBox 4">
            <a:extLst>
              <a:ext uri="{FF2B5EF4-FFF2-40B4-BE49-F238E27FC236}">
                <a16:creationId xmlns:a16="http://schemas.microsoft.com/office/drawing/2014/main" id="{38D5CD32-B2C5-D84D-A6F5-464F0719C5FF}"/>
              </a:ext>
            </a:extLst>
          </p:cNvPr>
          <p:cNvSpPr txBox="1"/>
          <p:nvPr/>
        </p:nvSpPr>
        <p:spPr>
          <a:xfrm>
            <a:off x="517354" y="1717634"/>
            <a:ext cx="6340645" cy="1295868"/>
          </a:xfrm>
          <a:prstGeom prst="rect">
            <a:avLst/>
          </a:prstGeom>
          <a:noFill/>
        </p:spPr>
        <p:txBody>
          <a:bodyPr wrap="square" rtlCol="0">
            <a:spAutoFit/>
          </a:bodyPr>
          <a:lstStyle/>
          <a:p>
            <a:pPr>
              <a:lnSpc>
                <a:spcPct val="150000"/>
              </a:lnSpc>
            </a:pPr>
            <a:r>
              <a:rPr lang="en-BH" b="1" dirty="0"/>
              <a:t>Queen’s University</a:t>
            </a:r>
          </a:p>
          <a:p>
            <a:pPr>
              <a:lnSpc>
                <a:spcPct val="150000"/>
              </a:lnSpc>
            </a:pPr>
            <a:r>
              <a:rPr lang="en-BH" b="1" dirty="0">
                <a:hlinkClick r:id="rId4"/>
              </a:rPr>
              <a:t>Master of Management Analytics</a:t>
            </a:r>
            <a:endParaRPr lang="en-BH" b="1" dirty="0"/>
          </a:p>
          <a:p>
            <a:pPr>
              <a:lnSpc>
                <a:spcPct val="150000"/>
              </a:lnSpc>
            </a:pPr>
            <a:r>
              <a:rPr lang="en-BH" b="1" u="sng" dirty="0"/>
              <a:t>“AI Ethics &amp; Policy”</a:t>
            </a:r>
          </a:p>
        </p:txBody>
      </p:sp>
      <p:sp>
        <p:nvSpPr>
          <p:cNvPr id="6" name="Rectangle 5">
            <a:extLst>
              <a:ext uri="{FF2B5EF4-FFF2-40B4-BE49-F238E27FC236}">
                <a16:creationId xmlns:a16="http://schemas.microsoft.com/office/drawing/2014/main" id="{D4E61EEB-5CC5-484E-BF71-3368C4D2FD07}"/>
              </a:ext>
            </a:extLst>
          </p:cNvPr>
          <p:cNvSpPr/>
          <p:nvPr/>
        </p:nvSpPr>
        <p:spPr>
          <a:xfrm>
            <a:off x="517355" y="3412164"/>
            <a:ext cx="7034328" cy="2031325"/>
          </a:xfrm>
          <a:prstGeom prst="rect">
            <a:avLst/>
          </a:prstGeom>
          <a:solidFill>
            <a:schemeClr val="accent6">
              <a:lumMod val="20000"/>
              <a:lumOff val="80000"/>
            </a:schemeClr>
          </a:solidFill>
        </p:spPr>
        <p:txBody>
          <a:bodyPr wrap="square">
            <a:spAutoFit/>
          </a:bodyPr>
          <a:lstStyle/>
          <a:p>
            <a:r>
              <a:rPr lang="en-BH" b="1" u="sng" dirty="0"/>
              <a:t>Description:</a:t>
            </a:r>
          </a:p>
          <a:p>
            <a:r>
              <a:rPr lang="en-US" dirty="0"/>
              <a:t>This course explores the profound implications of AI on business and society. The ethical and policy issues linked with the application of AI in business are covered in-depth, including such issues as overcoming the job displacement due to AI by job creation, </a:t>
            </a:r>
            <a:r>
              <a:rPr lang="en-US" b="1" dirty="0"/>
              <a:t>ensuring the public good as AI pervades the new economy</a:t>
            </a:r>
            <a:r>
              <a:rPr lang="en-US" dirty="0"/>
              <a:t>, and balancing privacy and transparency in AI related endeavors.</a:t>
            </a:r>
            <a:endParaRPr lang="en-BH" b="1" dirty="0"/>
          </a:p>
        </p:txBody>
      </p:sp>
      <p:pic>
        <p:nvPicPr>
          <p:cNvPr id="3" name="Picture 2">
            <a:extLst>
              <a:ext uri="{FF2B5EF4-FFF2-40B4-BE49-F238E27FC236}">
                <a16:creationId xmlns:a16="http://schemas.microsoft.com/office/drawing/2014/main" id="{356BB058-1897-8A40-8531-EF336F25BB63}"/>
              </a:ext>
            </a:extLst>
          </p:cNvPr>
          <p:cNvPicPr>
            <a:picLocks noChangeAspect="1"/>
          </p:cNvPicPr>
          <p:nvPr/>
        </p:nvPicPr>
        <p:blipFill>
          <a:blip r:embed="rId5"/>
          <a:stretch>
            <a:fillRect/>
          </a:stretch>
        </p:blipFill>
        <p:spPr>
          <a:xfrm>
            <a:off x="8739015" y="1853253"/>
            <a:ext cx="2320498" cy="2320498"/>
          </a:xfrm>
          <a:prstGeom prst="rect">
            <a:avLst/>
          </a:prstGeom>
        </p:spPr>
      </p:pic>
      <p:pic>
        <p:nvPicPr>
          <p:cNvPr id="7" name="Picture 6">
            <a:extLst>
              <a:ext uri="{FF2B5EF4-FFF2-40B4-BE49-F238E27FC236}">
                <a16:creationId xmlns:a16="http://schemas.microsoft.com/office/drawing/2014/main" id="{7C2FC9BD-0501-D045-92D4-8C070FEE93C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972800" y="5638800"/>
            <a:ext cx="1219200" cy="1219200"/>
          </a:xfrm>
          <a:prstGeom prst="rect">
            <a:avLst/>
          </a:prstGeom>
        </p:spPr>
      </p:pic>
      <p:pic>
        <p:nvPicPr>
          <p:cNvPr id="2" name="Slide 11" descr="Slide 11">
            <a:hlinkClick r:id="" action="ppaction://media"/>
            <a:extLst>
              <a:ext uri="{FF2B5EF4-FFF2-40B4-BE49-F238E27FC236}">
                <a16:creationId xmlns:a16="http://schemas.microsoft.com/office/drawing/2014/main" id="{C9429CD4-3711-054F-B96C-AFAEEC6764A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82548" y="0"/>
            <a:ext cx="812800" cy="812800"/>
          </a:xfrm>
          <a:prstGeom prst="rect">
            <a:avLst/>
          </a:prstGeom>
        </p:spPr>
      </p:pic>
    </p:spTree>
    <p:extLst>
      <p:ext uri="{BB962C8B-B14F-4D97-AF65-F5344CB8AC3E}">
        <p14:creationId xmlns:p14="http://schemas.microsoft.com/office/powerpoint/2010/main" val="3110605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90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6144D50-FFAD-614F-A1F9-19ABBE6A46F6}"/>
              </a:ext>
            </a:extLst>
          </p:cNvPr>
          <p:cNvSpPr txBox="1">
            <a:spLocks/>
          </p:cNvSpPr>
          <p:nvPr/>
        </p:nvSpPr>
        <p:spPr>
          <a:xfrm>
            <a:off x="517355" y="541421"/>
            <a:ext cx="5226548" cy="75799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400" b="1"/>
              <a:t>Ethical AI Courses</a:t>
            </a:r>
          </a:p>
        </p:txBody>
      </p:sp>
      <p:sp>
        <p:nvSpPr>
          <p:cNvPr id="5" name="TextBox 4">
            <a:extLst>
              <a:ext uri="{FF2B5EF4-FFF2-40B4-BE49-F238E27FC236}">
                <a16:creationId xmlns:a16="http://schemas.microsoft.com/office/drawing/2014/main" id="{38D5CD32-B2C5-D84D-A6F5-464F0719C5FF}"/>
              </a:ext>
            </a:extLst>
          </p:cNvPr>
          <p:cNvSpPr txBox="1"/>
          <p:nvPr/>
        </p:nvSpPr>
        <p:spPr>
          <a:xfrm>
            <a:off x="517354" y="1717634"/>
            <a:ext cx="7034328" cy="1711366"/>
          </a:xfrm>
          <a:prstGeom prst="rect">
            <a:avLst/>
          </a:prstGeom>
          <a:noFill/>
        </p:spPr>
        <p:txBody>
          <a:bodyPr wrap="square" rtlCol="0">
            <a:spAutoFit/>
          </a:bodyPr>
          <a:lstStyle/>
          <a:p>
            <a:pPr>
              <a:lnSpc>
                <a:spcPct val="150000"/>
              </a:lnSpc>
            </a:pPr>
            <a:r>
              <a:rPr lang="en-BH" b="1" dirty="0"/>
              <a:t>University of Toronto</a:t>
            </a:r>
          </a:p>
          <a:p>
            <a:pPr>
              <a:lnSpc>
                <a:spcPct val="150000"/>
              </a:lnSpc>
            </a:pPr>
            <a:r>
              <a:rPr lang="en-BH" b="1" dirty="0">
                <a:hlinkClick r:id="rId5"/>
              </a:rPr>
              <a:t>Master of Applied Computing in Data Science</a:t>
            </a:r>
            <a:endParaRPr lang="en-BH" b="1" dirty="0"/>
          </a:p>
          <a:p>
            <a:pPr>
              <a:lnSpc>
                <a:spcPct val="150000"/>
              </a:lnSpc>
            </a:pPr>
            <a:r>
              <a:rPr lang="en-US" b="1" u="sng" dirty="0"/>
              <a:t>CSC2541H: AI and Ethics - Mathematical Foundations and Algorithms </a:t>
            </a:r>
            <a:endParaRPr lang="en-BH" b="1" u="sng" dirty="0"/>
          </a:p>
          <a:p>
            <a:pPr>
              <a:lnSpc>
                <a:spcPct val="150000"/>
              </a:lnSpc>
            </a:pPr>
            <a:endParaRPr lang="en-BH" b="1" dirty="0"/>
          </a:p>
        </p:txBody>
      </p:sp>
      <p:sp>
        <p:nvSpPr>
          <p:cNvPr id="6" name="Rectangle 5">
            <a:extLst>
              <a:ext uri="{FF2B5EF4-FFF2-40B4-BE49-F238E27FC236}">
                <a16:creationId xmlns:a16="http://schemas.microsoft.com/office/drawing/2014/main" id="{D4E61EEB-5CC5-484E-BF71-3368C4D2FD07}"/>
              </a:ext>
            </a:extLst>
          </p:cNvPr>
          <p:cNvSpPr/>
          <p:nvPr/>
        </p:nvSpPr>
        <p:spPr>
          <a:xfrm>
            <a:off x="517355" y="3412164"/>
            <a:ext cx="7034328" cy="1754326"/>
          </a:xfrm>
          <a:prstGeom prst="rect">
            <a:avLst/>
          </a:prstGeom>
          <a:solidFill>
            <a:schemeClr val="accent6">
              <a:lumMod val="20000"/>
              <a:lumOff val="80000"/>
            </a:schemeClr>
          </a:solidFill>
        </p:spPr>
        <p:txBody>
          <a:bodyPr wrap="square">
            <a:spAutoFit/>
          </a:bodyPr>
          <a:lstStyle/>
          <a:p>
            <a:r>
              <a:rPr lang="en-BH" b="1" u="sng" dirty="0"/>
              <a:t>Description:</a:t>
            </a:r>
          </a:p>
          <a:p>
            <a:r>
              <a:rPr lang="en-US" dirty="0"/>
              <a:t>Machine learning systems are becoming increasingly important in many domains where they are used to make predictions and decisions that often have life-altering consequences. </a:t>
            </a:r>
            <a:r>
              <a:rPr lang="en-US" b="1" dirty="0"/>
              <a:t>As these systems are becoming ubiquitous, it is important to address issues of privacy, fairness and accountability. Most of the course will focus on algorithmic fairness.</a:t>
            </a:r>
            <a:endParaRPr lang="en-BH" b="1" dirty="0"/>
          </a:p>
        </p:txBody>
      </p:sp>
      <p:pic>
        <p:nvPicPr>
          <p:cNvPr id="2" name="Picture 1">
            <a:extLst>
              <a:ext uri="{FF2B5EF4-FFF2-40B4-BE49-F238E27FC236}">
                <a16:creationId xmlns:a16="http://schemas.microsoft.com/office/drawing/2014/main" id="{03C439EB-1272-A14A-9BED-C3EE2CF4EFB6}"/>
              </a:ext>
            </a:extLst>
          </p:cNvPr>
          <p:cNvPicPr>
            <a:picLocks noChangeAspect="1"/>
          </p:cNvPicPr>
          <p:nvPr/>
        </p:nvPicPr>
        <p:blipFill>
          <a:blip r:embed="rId6"/>
          <a:stretch>
            <a:fillRect/>
          </a:stretch>
        </p:blipFill>
        <p:spPr>
          <a:xfrm>
            <a:off x="8162366" y="1568941"/>
            <a:ext cx="3428728" cy="3428728"/>
          </a:xfrm>
          <a:prstGeom prst="rect">
            <a:avLst/>
          </a:prstGeom>
        </p:spPr>
      </p:pic>
      <p:pic>
        <p:nvPicPr>
          <p:cNvPr id="7" name="Picture 6">
            <a:extLst>
              <a:ext uri="{FF2B5EF4-FFF2-40B4-BE49-F238E27FC236}">
                <a16:creationId xmlns:a16="http://schemas.microsoft.com/office/drawing/2014/main" id="{BE096119-5A95-CC4F-AEF4-6281B0C05C1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981494" y="5638800"/>
            <a:ext cx="1219200" cy="1219200"/>
          </a:xfrm>
          <a:prstGeom prst="rect">
            <a:avLst/>
          </a:prstGeom>
        </p:spPr>
      </p:pic>
      <p:pic>
        <p:nvPicPr>
          <p:cNvPr id="3" name="Slide 12" descr="Slide 12">
            <a:hlinkClick r:id="" action="ppaction://media"/>
            <a:extLst>
              <a:ext uri="{FF2B5EF4-FFF2-40B4-BE49-F238E27FC236}">
                <a16:creationId xmlns:a16="http://schemas.microsoft.com/office/drawing/2014/main" id="{7F378034-F420-1E4A-9DB9-8DE3F41FEECD}"/>
              </a:ext>
            </a:extLst>
          </p:cNvPr>
          <p:cNvPicPr>
            <a:picLocks noChangeAspect="1"/>
          </p:cNvPicPr>
          <p:nvPr>
            <a:audioFile r:link="rId1"/>
            <p:extLst>
              <p:ext uri="{DAA4B4D4-6D71-4841-9C94-3DE7FCFB9230}">
                <p14:media xmlns:p14="http://schemas.microsoft.com/office/powerpoint/2010/main" r:embed="rId2">
                  <p14:trim st="332.1339"/>
                </p14:media>
              </p:ext>
            </p:extLst>
          </p:nvPr>
        </p:nvPicPr>
        <p:blipFill>
          <a:blip r:embed="rId8"/>
          <a:stretch>
            <a:fillRect/>
          </a:stretch>
        </p:blipFill>
        <p:spPr>
          <a:xfrm>
            <a:off x="11380640" y="12847"/>
            <a:ext cx="812800" cy="812800"/>
          </a:xfrm>
          <a:prstGeom prst="rect">
            <a:avLst/>
          </a:prstGeom>
        </p:spPr>
      </p:pic>
    </p:spTree>
    <p:extLst>
      <p:ext uri="{BB962C8B-B14F-4D97-AF65-F5344CB8AC3E}">
        <p14:creationId xmlns:p14="http://schemas.microsoft.com/office/powerpoint/2010/main" val="2502295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75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6144D50-FFAD-614F-A1F9-19ABBE6A46F6}"/>
              </a:ext>
            </a:extLst>
          </p:cNvPr>
          <p:cNvSpPr txBox="1">
            <a:spLocks/>
          </p:cNvSpPr>
          <p:nvPr/>
        </p:nvSpPr>
        <p:spPr>
          <a:xfrm>
            <a:off x="517355" y="541421"/>
            <a:ext cx="5226548" cy="75799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400" b="1"/>
              <a:t>Ethical AI Courses</a:t>
            </a:r>
          </a:p>
        </p:txBody>
      </p:sp>
      <p:sp>
        <p:nvSpPr>
          <p:cNvPr id="5" name="TextBox 4">
            <a:extLst>
              <a:ext uri="{FF2B5EF4-FFF2-40B4-BE49-F238E27FC236}">
                <a16:creationId xmlns:a16="http://schemas.microsoft.com/office/drawing/2014/main" id="{38D5CD32-B2C5-D84D-A6F5-464F0719C5FF}"/>
              </a:ext>
            </a:extLst>
          </p:cNvPr>
          <p:cNvSpPr txBox="1"/>
          <p:nvPr/>
        </p:nvSpPr>
        <p:spPr>
          <a:xfrm>
            <a:off x="517354" y="1717634"/>
            <a:ext cx="7034328" cy="2126864"/>
          </a:xfrm>
          <a:prstGeom prst="rect">
            <a:avLst/>
          </a:prstGeom>
          <a:noFill/>
        </p:spPr>
        <p:txBody>
          <a:bodyPr wrap="square" rtlCol="0">
            <a:spAutoFit/>
          </a:bodyPr>
          <a:lstStyle/>
          <a:p>
            <a:pPr>
              <a:lnSpc>
                <a:spcPct val="150000"/>
              </a:lnSpc>
            </a:pPr>
            <a:r>
              <a:rPr lang="en-BH" b="1" dirty="0"/>
              <a:t>York University</a:t>
            </a:r>
          </a:p>
          <a:p>
            <a:pPr>
              <a:lnSpc>
                <a:spcPct val="150000"/>
              </a:lnSpc>
            </a:pPr>
            <a:r>
              <a:rPr lang="en-BH" b="1" dirty="0">
                <a:hlinkClick r:id="rId4"/>
              </a:rPr>
              <a:t>Master of Management in Artificial Intelligence</a:t>
            </a:r>
            <a:endParaRPr lang="en-BH" b="1" dirty="0"/>
          </a:p>
          <a:p>
            <a:pPr>
              <a:lnSpc>
                <a:spcPct val="150000"/>
              </a:lnSpc>
            </a:pPr>
            <a:r>
              <a:rPr lang="en-BH" b="1" dirty="0">
                <a:hlinkClick r:id="rId5"/>
              </a:rPr>
              <a:t>Master of Business Analytics</a:t>
            </a:r>
            <a:endParaRPr lang="en-BH" b="1" dirty="0"/>
          </a:p>
          <a:p>
            <a:pPr>
              <a:lnSpc>
                <a:spcPct val="150000"/>
              </a:lnSpc>
            </a:pPr>
            <a:r>
              <a:rPr lang="en-BH" b="1" u="sng" dirty="0"/>
              <a:t>PHIL 5340: Ethics and Societal Implications of Artificial Intelligence</a:t>
            </a:r>
          </a:p>
          <a:p>
            <a:pPr>
              <a:lnSpc>
                <a:spcPct val="150000"/>
              </a:lnSpc>
            </a:pPr>
            <a:endParaRPr lang="en-BH" b="1" dirty="0"/>
          </a:p>
        </p:txBody>
      </p:sp>
      <p:sp>
        <p:nvSpPr>
          <p:cNvPr id="6" name="Rectangle 5">
            <a:extLst>
              <a:ext uri="{FF2B5EF4-FFF2-40B4-BE49-F238E27FC236}">
                <a16:creationId xmlns:a16="http://schemas.microsoft.com/office/drawing/2014/main" id="{D4E61EEB-5CC5-484E-BF71-3368C4D2FD07}"/>
              </a:ext>
            </a:extLst>
          </p:cNvPr>
          <p:cNvSpPr/>
          <p:nvPr/>
        </p:nvSpPr>
        <p:spPr>
          <a:xfrm>
            <a:off x="517355" y="3632884"/>
            <a:ext cx="7034328" cy="1754326"/>
          </a:xfrm>
          <a:prstGeom prst="rect">
            <a:avLst/>
          </a:prstGeom>
          <a:solidFill>
            <a:schemeClr val="accent6">
              <a:lumMod val="20000"/>
              <a:lumOff val="80000"/>
            </a:schemeClr>
          </a:solidFill>
        </p:spPr>
        <p:txBody>
          <a:bodyPr wrap="square">
            <a:spAutoFit/>
          </a:bodyPr>
          <a:lstStyle/>
          <a:p>
            <a:r>
              <a:rPr lang="en-BH" b="1" u="sng" dirty="0"/>
              <a:t>Description:</a:t>
            </a:r>
          </a:p>
          <a:p>
            <a:r>
              <a:rPr lang="en-US" dirty="0"/>
              <a:t>This course is intended for students with professional interest in the social and ethical implications of AI. Topics include theoretical issues (could AI ever have moral rights?), </a:t>
            </a:r>
            <a:r>
              <a:rPr lang="en-US" b="1" dirty="0"/>
              <a:t>practical issues (algorithmic bias, labor automation, data privacy)</a:t>
            </a:r>
            <a:r>
              <a:rPr lang="en-US" dirty="0"/>
              <a:t>, and professional issues (tech industry social responsibility).</a:t>
            </a:r>
            <a:endParaRPr lang="en-BH" dirty="0"/>
          </a:p>
        </p:txBody>
      </p:sp>
      <p:pic>
        <p:nvPicPr>
          <p:cNvPr id="3" name="Picture 2">
            <a:extLst>
              <a:ext uri="{FF2B5EF4-FFF2-40B4-BE49-F238E27FC236}">
                <a16:creationId xmlns:a16="http://schemas.microsoft.com/office/drawing/2014/main" id="{6C576690-FD9C-4A4B-969F-E327F093A67A}"/>
              </a:ext>
            </a:extLst>
          </p:cNvPr>
          <p:cNvPicPr>
            <a:picLocks noChangeAspect="1"/>
          </p:cNvPicPr>
          <p:nvPr/>
        </p:nvPicPr>
        <p:blipFill>
          <a:blip r:embed="rId6"/>
          <a:stretch>
            <a:fillRect/>
          </a:stretch>
        </p:blipFill>
        <p:spPr>
          <a:xfrm>
            <a:off x="8495265" y="2037024"/>
            <a:ext cx="2446003" cy="2446003"/>
          </a:xfrm>
          <a:prstGeom prst="rect">
            <a:avLst/>
          </a:prstGeom>
        </p:spPr>
      </p:pic>
      <p:pic>
        <p:nvPicPr>
          <p:cNvPr id="7" name="Picture 6">
            <a:extLst>
              <a:ext uri="{FF2B5EF4-FFF2-40B4-BE49-F238E27FC236}">
                <a16:creationId xmlns:a16="http://schemas.microsoft.com/office/drawing/2014/main" id="{C23CB89F-D479-7A4C-B08A-77DC1926978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972800" y="5638800"/>
            <a:ext cx="1219200" cy="1219200"/>
          </a:xfrm>
          <a:prstGeom prst="rect">
            <a:avLst/>
          </a:prstGeom>
        </p:spPr>
      </p:pic>
      <p:pic>
        <p:nvPicPr>
          <p:cNvPr id="2" name="Slide 13" descr="Slide 13">
            <a:hlinkClick r:id="" action="ppaction://media"/>
            <a:extLst>
              <a:ext uri="{FF2B5EF4-FFF2-40B4-BE49-F238E27FC236}">
                <a16:creationId xmlns:a16="http://schemas.microsoft.com/office/drawing/2014/main" id="{FB1FB377-6A63-7A41-8957-58CC1F89A04F}"/>
              </a:ext>
            </a:extLst>
          </p:cNvPr>
          <p:cNvPicPr>
            <a:picLocks noChangeAspect="1"/>
          </p:cNvPicPr>
          <p:nvPr>
            <a:audioFile r:link="rId1"/>
            <p:extLst>
              <p:ext uri="{DAA4B4D4-6D71-4841-9C94-3DE7FCFB9230}">
                <p14:media xmlns:p14="http://schemas.microsoft.com/office/powerpoint/2010/main" r:embed="rId2">
                  <p14:trim st="394.3223"/>
                </p14:media>
              </p:ext>
            </p:extLst>
          </p:nvPr>
        </p:nvPicPr>
        <p:blipFill>
          <a:blip r:embed="rId8"/>
          <a:stretch>
            <a:fillRect/>
          </a:stretch>
        </p:blipFill>
        <p:spPr>
          <a:xfrm>
            <a:off x="11382546" y="-6685"/>
            <a:ext cx="812800" cy="812800"/>
          </a:xfrm>
          <a:prstGeom prst="rect">
            <a:avLst/>
          </a:prstGeom>
        </p:spPr>
      </p:pic>
    </p:spTree>
    <p:extLst>
      <p:ext uri="{BB962C8B-B14F-4D97-AF65-F5344CB8AC3E}">
        <p14:creationId xmlns:p14="http://schemas.microsoft.com/office/powerpoint/2010/main" val="3391026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38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6B7FA02-E7DB-C841-8F6B-DD8E0B975C0A}"/>
              </a:ext>
            </a:extLst>
          </p:cNvPr>
          <p:cNvPicPr>
            <a:picLocks noChangeAspect="1"/>
          </p:cNvPicPr>
          <p:nvPr/>
        </p:nvPicPr>
        <p:blipFill rotWithShape="1">
          <a:blip r:embed="rId4"/>
          <a:srcRect l="3317" t="4798" r="3498" b="4798"/>
          <a:stretch/>
        </p:blipFill>
        <p:spPr>
          <a:xfrm>
            <a:off x="8576446" y="1883642"/>
            <a:ext cx="2254468" cy="2619453"/>
          </a:xfrm>
          <a:prstGeom prst="rect">
            <a:avLst/>
          </a:prstGeom>
        </p:spPr>
      </p:pic>
      <p:sp>
        <p:nvSpPr>
          <p:cNvPr id="4" name="Title 1">
            <a:extLst>
              <a:ext uri="{FF2B5EF4-FFF2-40B4-BE49-F238E27FC236}">
                <a16:creationId xmlns:a16="http://schemas.microsoft.com/office/drawing/2014/main" id="{66144D50-FFAD-614F-A1F9-19ABBE6A46F6}"/>
              </a:ext>
            </a:extLst>
          </p:cNvPr>
          <p:cNvSpPr txBox="1">
            <a:spLocks/>
          </p:cNvSpPr>
          <p:nvPr/>
        </p:nvSpPr>
        <p:spPr>
          <a:xfrm>
            <a:off x="517355" y="541421"/>
            <a:ext cx="5226548" cy="75799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400" b="1"/>
              <a:t>Ethical AI Courses</a:t>
            </a:r>
          </a:p>
        </p:txBody>
      </p:sp>
      <p:sp>
        <p:nvSpPr>
          <p:cNvPr id="5" name="TextBox 4">
            <a:extLst>
              <a:ext uri="{FF2B5EF4-FFF2-40B4-BE49-F238E27FC236}">
                <a16:creationId xmlns:a16="http://schemas.microsoft.com/office/drawing/2014/main" id="{38D5CD32-B2C5-D84D-A6F5-464F0719C5FF}"/>
              </a:ext>
            </a:extLst>
          </p:cNvPr>
          <p:cNvSpPr txBox="1"/>
          <p:nvPr/>
        </p:nvSpPr>
        <p:spPr>
          <a:xfrm>
            <a:off x="517353" y="1717634"/>
            <a:ext cx="8074853" cy="2126864"/>
          </a:xfrm>
          <a:prstGeom prst="rect">
            <a:avLst/>
          </a:prstGeom>
          <a:noFill/>
        </p:spPr>
        <p:txBody>
          <a:bodyPr wrap="square" rtlCol="0">
            <a:spAutoFit/>
          </a:bodyPr>
          <a:lstStyle/>
          <a:p>
            <a:pPr>
              <a:lnSpc>
                <a:spcPct val="150000"/>
              </a:lnSpc>
            </a:pPr>
            <a:r>
              <a:rPr lang="en-BH" b="1" dirty="0"/>
              <a:t>University of Western Ontario</a:t>
            </a:r>
          </a:p>
          <a:p>
            <a:pPr>
              <a:lnSpc>
                <a:spcPct val="150000"/>
              </a:lnSpc>
            </a:pPr>
            <a:r>
              <a:rPr lang="en-BH" b="1" dirty="0">
                <a:hlinkClick r:id="rId5"/>
              </a:rPr>
              <a:t>Graduate Specialization in Artificial Intelligence</a:t>
            </a:r>
            <a:endParaRPr lang="en-BH" b="1" dirty="0"/>
          </a:p>
          <a:p>
            <a:pPr>
              <a:lnSpc>
                <a:spcPct val="150000"/>
              </a:lnSpc>
            </a:pPr>
            <a:r>
              <a:rPr lang="en-BH" b="1" u="sng" dirty="0"/>
              <a:t>CS 9622: Nonfunctional Software Requirements - Safety, Accessibility, &amp; Sustainability</a:t>
            </a:r>
          </a:p>
          <a:p>
            <a:pPr>
              <a:lnSpc>
                <a:spcPct val="150000"/>
              </a:lnSpc>
            </a:pPr>
            <a:endParaRPr lang="en-BH" b="1" dirty="0"/>
          </a:p>
        </p:txBody>
      </p:sp>
      <p:sp>
        <p:nvSpPr>
          <p:cNvPr id="6" name="Rectangle 5">
            <a:extLst>
              <a:ext uri="{FF2B5EF4-FFF2-40B4-BE49-F238E27FC236}">
                <a16:creationId xmlns:a16="http://schemas.microsoft.com/office/drawing/2014/main" id="{D4E61EEB-5CC5-484E-BF71-3368C4D2FD07}"/>
              </a:ext>
            </a:extLst>
          </p:cNvPr>
          <p:cNvSpPr/>
          <p:nvPr/>
        </p:nvSpPr>
        <p:spPr>
          <a:xfrm>
            <a:off x="517353" y="3597280"/>
            <a:ext cx="7034328" cy="1754326"/>
          </a:xfrm>
          <a:prstGeom prst="rect">
            <a:avLst/>
          </a:prstGeom>
          <a:solidFill>
            <a:schemeClr val="accent6">
              <a:lumMod val="20000"/>
              <a:lumOff val="80000"/>
            </a:schemeClr>
          </a:solidFill>
        </p:spPr>
        <p:txBody>
          <a:bodyPr wrap="square">
            <a:spAutoFit/>
          </a:bodyPr>
          <a:lstStyle/>
          <a:p>
            <a:r>
              <a:rPr lang="en-BH" b="1" u="sng" dirty="0"/>
              <a:t>Description:</a:t>
            </a:r>
          </a:p>
          <a:p>
            <a:r>
              <a:rPr lang="en-US" dirty="0"/>
              <a:t>As we increasingly create a society where people have to interact with various automated systems, we need to be concerned about whether these systems could cause personal harm. </a:t>
            </a:r>
            <a:r>
              <a:rPr lang="en-US" b="1" dirty="0"/>
              <a:t>More generally,</a:t>
            </a:r>
            <a:r>
              <a:rPr lang="en-US" dirty="0"/>
              <a:t> </a:t>
            </a:r>
            <a:r>
              <a:rPr lang="en-US" b="1" dirty="0"/>
              <a:t>there is the need to learn to design computer systems that are not implicitly biased in favor of one portion of the population over another.</a:t>
            </a:r>
            <a:endParaRPr lang="en-BH" b="1" dirty="0"/>
          </a:p>
        </p:txBody>
      </p:sp>
      <p:pic>
        <p:nvPicPr>
          <p:cNvPr id="9" name="Picture 8">
            <a:extLst>
              <a:ext uri="{FF2B5EF4-FFF2-40B4-BE49-F238E27FC236}">
                <a16:creationId xmlns:a16="http://schemas.microsoft.com/office/drawing/2014/main" id="{D85DB87C-08C0-D643-9DF6-CCD706D4211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972800" y="5638800"/>
            <a:ext cx="1219200" cy="1219200"/>
          </a:xfrm>
          <a:prstGeom prst="rect">
            <a:avLst/>
          </a:prstGeom>
        </p:spPr>
      </p:pic>
      <p:pic>
        <p:nvPicPr>
          <p:cNvPr id="2" name="Slide 14" descr="Slide 14">
            <a:hlinkClick r:id="" action="ppaction://media"/>
            <a:extLst>
              <a:ext uri="{FF2B5EF4-FFF2-40B4-BE49-F238E27FC236}">
                <a16:creationId xmlns:a16="http://schemas.microsoft.com/office/drawing/2014/main" id="{3E7770BF-8932-D94C-966E-03A59BE90D76}"/>
              </a:ext>
            </a:extLst>
          </p:cNvPr>
          <p:cNvPicPr>
            <a:picLocks noChangeAspect="1"/>
          </p:cNvPicPr>
          <p:nvPr>
            <a:audioFile r:link="rId1"/>
            <p:extLst>
              <p:ext uri="{DAA4B4D4-6D71-4841-9C94-3DE7FCFB9230}">
                <p14:media xmlns:p14="http://schemas.microsoft.com/office/powerpoint/2010/main" r:embed="rId2">
                  <p14:trim st="549.7083"/>
                </p14:media>
              </p:ext>
            </p:extLst>
          </p:nvPr>
        </p:nvPicPr>
        <p:blipFill>
          <a:blip r:embed="rId7"/>
          <a:stretch>
            <a:fillRect/>
          </a:stretch>
        </p:blipFill>
        <p:spPr>
          <a:xfrm>
            <a:off x="11379200" y="2577"/>
            <a:ext cx="812800" cy="812800"/>
          </a:xfrm>
          <a:prstGeom prst="rect">
            <a:avLst/>
          </a:prstGeom>
        </p:spPr>
      </p:pic>
    </p:spTree>
    <p:extLst>
      <p:ext uri="{BB962C8B-B14F-4D97-AF65-F5344CB8AC3E}">
        <p14:creationId xmlns:p14="http://schemas.microsoft.com/office/powerpoint/2010/main" val="2450314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78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6144D50-FFAD-614F-A1F9-19ABBE6A46F6}"/>
              </a:ext>
            </a:extLst>
          </p:cNvPr>
          <p:cNvSpPr txBox="1">
            <a:spLocks/>
          </p:cNvSpPr>
          <p:nvPr/>
        </p:nvSpPr>
        <p:spPr>
          <a:xfrm>
            <a:off x="517355" y="541421"/>
            <a:ext cx="5226548" cy="75799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400" b="1"/>
              <a:t>Ethical AI Courses</a:t>
            </a:r>
          </a:p>
        </p:txBody>
      </p:sp>
      <p:sp>
        <p:nvSpPr>
          <p:cNvPr id="5" name="TextBox 4">
            <a:extLst>
              <a:ext uri="{FF2B5EF4-FFF2-40B4-BE49-F238E27FC236}">
                <a16:creationId xmlns:a16="http://schemas.microsoft.com/office/drawing/2014/main" id="{38D5CD32-B2C5-D84D-A6F5-464F0719C5FF}"/>
              </a:ext>
            </a:extLst>
          </p:cNvPr>
          <p:cNvSpPr txBox="1"/>
          <p:nvPr/>
        </p:nvSpPr>
        <p:spPr>
          <a:xfrm>
            <a:off x="517353" y="1717634"/>
            <a:ext cx="8074853" cy="2126864"/>
          </a:xfrm>
          <a:prstGeom prst="rect">
            <a:avLst/>
          </a:prstGeom>
          <a:noFill/>
        </p:spPr>
        <p:txBody>
          <a:bodyPr wrap="square" rtlCol="0">
            <a:spAutoFit/>
          </a:bodyPr>
          <a:lstStyle/>
          <a:p>
            <a:pPr>
              <a:lnSpc>
                <a:spcPct val="150000"/>
              </a:lnSpc>
            </a:pPr>
            <a:r>
              <a:rPr lang="en-BH" b="1" dirty="0"/>
              <a:t>University of Waterloo</a:t>
            </a:r>
          </a:p>
          <a:p>
            <a:pPr>
              <a:lnSpc>
                <a:spcPct val="150000"/>
              </a:lnSpc>
            </a:pPr>
            <a:r>
              <a:rPr lang="en-US" b="1" dirty="0">
                <a:hlinkClick r:id="rId4"/>
              </a:rPr>
              <a:t>Master of Data Science in Artificial Intelligence</a:t>
            </a:r>
            <a:endParaRPr lang="en-BH" b="1" dirty="0"/>
          </a:p>
          <a:p>
            <a:pPr>
              <a:lnSpc>
                <a:spcPct val="150000"/>
              </a:lnSpc>
            </a:pPr>
            <a:r>
              <a:rPr lang="en-BH" b="1" dirty="0">
                <a:hlinkClick r:id="rId5"/>
              </a:rPr>
              <a:t>Master of Mathematics in Data Science</a:t>
            </a:r>
            <a:endParaRPr lang="en-BH" b="1" dirty="0"/>
          </a:p>
          <a:p>
            <a:pPr>
              <a:lnSpc>
                <a:spcPct val="150000"/>
              </a:lnSpc>
            </a:pPr>
            <a:r>
              <a:rPr lang="en-BH" b="1" u="sng" dirty="0"/>
              <a:t>CS 798: Artificial Intelligence Law, Ethics, and Policy </a:t>
            </a:r>
          </a:p>
          <a:p>
            <a:pPr>
              <a:lnSpc>
                <a:spcPct val="150000"/>
              </a:lnSpc>
            </a:pPr>
            <a:endParaRPr lang="en-BH" b="1" dirty="0"/>
          </a:p>
        </p:txBody>
      </p:sp>
      <p:sp>
        <p:nvSpPr>
          <p:cNvPr id="6" name="Rectangle 5">
            <a:extLst>
              <a:ext uri="{FF2B5EF4-FFF2-40B4-BE49-F238E27FC236}">
                <a16:creationId xmlns:a16="http://schemas.microsoft.com/office/drawing/2014/main" id="{D4E61EEB-5CC5-484E-BF71-3368C4D2FD07}"/>
              </a:ext>
            </a:extLst>
          </p:cNvPr>
          <p:cNvSpPr/>
          <p:nvPr/>
        </p:nvSpPr>
        <p:spPr>
          <a:xfrm>
            <a:off x="517353" y="3597280"/>
            <a:ext cx="7034328" cy="1200329"/>
          </a:xfrm>
          <a:prstGeom prst="rect">
            <a:avLst/>
          </a:prstGeom>
          <a:solidFill>
            <a:schemeClr val="accent6">
              <a:lumMod val="20000"/>
              <a:lumOff val="80000"/>
            </a:schemeClr>
          </a:solidFill>
        </p:spPr>
        <p:txBody>
          <a:bodyPr wrap="square">
            <a:spAutoFit/>
          </a:bodyPr>
          <a:lstStyle/>
          <a:p>
            <a:r>
              <a:rPr lang="en-BH" b="1" u="sng" dirty="0"/>
              <a:t>Description:</a:t>
            </a:r>
          </a:p>
          <a:p>
            <a:r>
              <a:rPr lang="en-US" dirty="0"/>
              <a:t>Students must complete a 3 day workshop on "Ethics in Data Science &amp; Artificial Intelligence", alternatively, students can opt for CS 798 "Artificial Intelligence Law, Ethics, and Policy"</a:t>
            </a:r>
            <a:endParaRPr lang="en-BH" b="1" dirty="0"/>
          </a:p>
        </p:txBody>
      </p:sp>
      <p:pic>
        <p:nvPicPr>
          <p:cNvPr id="9" name="Picture 8">
            <a:extLst>
              <a:ext uri="{FF2B5EF4-FFF2-40B4-BE49-F238E27FC236}">
                <a16:creationId xmlns:a16="http://schemas.microsoft.com/office/drawing/2014/main" id="{D85DB87C-08C0-D643-9DF6-CCD706D4211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972800" y="5638800"/>
            <a:ext cx="1219200" cy="1219200"/>
          </a:xfrm>
          <a:prstGeom prst="rect">
            <a:avLst/>
          </a:prstGeom>
        </p:spPr>
      </p:pic>
      <p:pic>
        <p:nvPicPr>
          <p:cNvPr id="8" name="Picture 7">
            <a:extLst>
              <a:ext uri="{FF2B5EF4-FFF2-40B4-BE49-F238E27FC236}">
                <a16:creationId xmlns:a16="http://schemas.microsoft.com/office/drawing/2014/main" id="{DD7FF8CC-669E-F641-985A-39D5057D6C3B}"/>
              </a:ext>
            </a:extLst>
          </p:cNvPr>
          <p:cNvPicPr>
            <a:picLocks noChangeAspect="1"/>
          </p:cNvPicPr>
          <p:nvPr/>
        </p:nvPicPr>
        <p:blipFill>
          <a:blip r:embed="rId7"/>
          <a:stretch>
            <a:fillRect/>
          </a:stretch>
        </p:blipFill>
        <p:spPr>
          <a:xfrm>
            <a:off x="8468496" y="1581801"/>
            <a:ext cx="2675313" cy="2675313"/>
          </a:xfrm>
          <a:prstGeom prst="rect">
            <a:avLst/>
          </a:prstGeom>
        </p:spPr>
      </p:pic>
      <p:pic>
        <p:nvPicPr>
          <p:cNvPr id="11" name="Slide 15" descr="Slide 15">
            <a:hlinkClick r:id="" action="ppaction://media"/>
            <a:extLst>
              <a:ext uri="{FF2B5EF4-FFF2-40B4-BE49-F238E27FC236}">
                <a16:creationId xmlns:a16="http://schemas.microsoft.com/office/drawing/2014/main" id="{D0FB659E-C7F1-0C4F-9592-927CA86E3868}"/>
              </a:ext>
            </a:extLst>
          </p:cNvPr>
          <p:cNvPicPr>
            <a:picLocks noChangeAspect="1"/>
          </p:cNvPicPr>
          <p:nvPr>
            <a:audioFile r:link="rId1"/>
            <p:extLst>
              <p:ext uri="{DAA4B4D4-6D71-4841-9C94-3DE7FCFB9230}">
                <p14:media xmlns:p14="http://schemas.microsoft.com/office/powerpoint/2010/main" r:embed="rId2">
                  <p14:trim st="273.7422"/>
                </p14:media>
              </p:ext>
            </p:extLst>
          </p:nvPr>
        </p:nvPicPr>
        <p:blipFill>
          <a:blip r:embed="rId8"/>
          <a:stretch>
            <a:fillRect/>
          </a:stretch>
        </p:blipFill>
        <p:spPr>
          <a:xfrm>
            <a:off x="11367997" y="2021"/>
            <a:ext cx="812800" cy="812800"/>
          </a:xfrm>
          <a:prstGeom prst="rect">
            <a:avLst/>
          </a:prstGeom>
        </p:spPr>
      </p:pic>
    </p:spTree>
    <p:extLst>
      <p:ext uri="{BB962C8B-B14F-4D97-AF65-F5344CB8AC3E}">
        <p14:creationId xmlns:p14="http://schemas.microsoft.com/office/powerpoint/2010/main" val="2794493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254"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6144D50-FFAD-614F-A1F9-19ABBE6A46F6}"/>
              </a:ext>
            </a:extLst>
          </p:cNvPr>
          <p:cNvSpPr txBox="1">
            <a:spLocks/>
          </p:cNvSpPr>
          <p:nvPr/>
        </p:nvSpPr>
        <p:spPr>
          <a:xfrm>
            <a:off x="517355" y="541421"/>
            <a:ext cx="5226548" cy="75799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400" b="1"/>
              <a:t>Ethical AI Courses</a:t>
            </a:r>
          </a:p>
        </p:txBody>
      </p:sp>
      <p:sp>
        <p:nvSpPr>
          <p:cNvPr id="5" name="TextBox 4">
            <a:extLst>
              <a:ext uri="{FF2B5EF4-FFF2-40B4-BE49-F238E27FC236}">
                <a16:creationId xmlns:a16="http://schemas.microsoft.com/office/drawing/2014/main" id="{38D5CD32-B2C5-D84D-A6F5-464F0719C5FF}"/>
              </a:ext>
            </a:extLst>
          </p:cNvPr>
          <p:cNvSpPr txBox="1"/>
          <p:nvPr/>
        </p:nvSpPr>
        <p:spPr>
          <a:xfrm>
            <a:off x="517353" y="1717634"/>
            <a:ext cx="8074853" cy="1295868"/>
          </a:xfrm>
          <a:prstGeom prst="rect">
            <a:avLst/>
          </a:prstGeom>
          <a:noFill/>
        </p:spPr>
        <p:txBody>
          <a:bodyPr wrap="square" rtlCol="0">
            <a:spAutoFit/>
          </a:bodyPr>
          <a:lstStyle/>
          <a:p>
            <a:pPr>
              <a:lnSpc>
                <a:spcPct val="150000"/>
              </a:lnSpc>
            </a:pPr>
            <a:r>
              <a:rPr lang="en-BH" b="1" dirty="0"/>
              <a:t>Ontario Tech University</a:t>
            </a:r>
          </a:p>
          <a:p>
            <a:pPr>
              <a:lnSpc>
                <a:spcPct val="150000"/>
              </a:lnSpc>
            </a:pPr>
            <a:r>
              <a:rPr lang="en-BH" b="1" dirty="0">
                <a:hlinkClick r:id="rId4"/>
              </a:rPr>
              <a:t>Bachelor of Science in Data Science</a:t>
            </a:r>
            <a:endParaRPr lang="en-BH" b="1" dirty="0"/>
          </a:p>
          <a:p>
            <a:pPr>
              <a:lnSpc>
                <a:spcPct val="150000"/>
              </a:lnSpc>
            </a:pPr>
            <a:r>
              <a:rPr lang="en-US" b="1" u="sng" dirty="0"/>
              <a:t>CSCI 4040U: Ethics, Law, and the Social Impacts of Computing</a:t>
            </a:r>
            <a:endParaRPr lang="en-BH" b="1" u="sng" dirty="0"/>
          </a:p>
        </p:txBody>
      </p:sp>
      <p:sp>
        <p:nvSpPr>
          <p:cNvPr id="6" name="Rectangle 5">
            <a:extLst>
              <a:ext uri="{FF2B5EF4-FFF2-40B4-BE49-F238E27FC236}">
                <a16:creationId xmlns:a16="http://schemas.microsoft.com/office/drawing/2014/main" id="{D4E61EEB-5CC5-484E-BF71-3368C4D2FD07}"/>
              </a:ext>
            </a:extLst>
          </p:cNvPr>
          <p:cNvSpPr/>
          <p:nvPr/>
        </p:nvSpPr>
        <p:spPr>
          <a:xfrm>
            <a:off x="517353" y="3518450"/>
            <a:ext cx="7034328" cy="1477328"/>
          </a:xfrm>
          <a:prstGeom prst="rect">
            <a:avLst/>
          </a:prstGeom>
          <a:solidFill>
            <a:schemeClr val="accent6">
              <a:lumMod val="20000"/>
              <a:lumOff val="80000"/>
            </a:schemeClr>
          </a:solidFill>
        </p:spPr>
        <p:txBody>
          <a:bodyPr wrap="square">
            <a:spAutoFit/>
          </a:bodyPr>
          <a:lstStyle/>
          <a:p>
            <a:r>
              <a:rPr lang="en-BH" b="1" u="sng" dirty="0"/>
              <a:t>Description:</a:t>
            </a:r>
          </a:p>
          <a:p>
            <a:pPr lvl="0">
              <a:defRPr/>
            </a:pPr>
            <a:r>
              <a:rPr lang="en-US" dirty="0"/>
              <a:t>The development of laws and social mechanisms has not kept pace with the rapid development of computing. </a:t>
            </a:r>
            <a:r>
              <a:rPr lang="en-US" b="1" dirty="0"/>
              <a:t>The impact that computing has on society will be examined in light of the need for professional ethics and appropriate laws and regulatory agencies</a:t>
            </a:r>
          </a:p>
        </p:txBody>
      </p:sp>
      <p:pic>
        <p:nvPicPr>
          <p:cNvPr id="2" name="Picture 1">
            <a:extLst>
              <a:ext uri="{FF2B5EF4-FFF2-40B4-BE49-F238E27FC236}">
                <a16:creationId xmlns:a16="http://schemas.microsoft.com/office/drawing/2014/main" id="{54575A82-2491-1B4E-BF9E-18ED85430FFB}"/>
              </a:ext>
            </a:extLst>
          </p:cNvPr>
          <p:cNvPicPr>
            <a:picLocks noChangeAspect="1"/>
          </p:cNvPicPr>
          <p:nvPr/>
        </p:nvPicPr>
        <p:blipFill>
          <a:blip r:embed="rId5"/>
          <a:stretch>
            <a:fillRect/>
          </a:stretch>
        </p:blipFill>
        <p:spPr>
          <a:xfrm>
            <a:off x="8215589" y="1819417"/>
            <a:ext cx="2804510" cy="2804510"/>
          </a:xfrm>
          <a:prstGeom prst="rect">
            <a:avLst/>
          </a:prstGeom>
        </p:spPr>
      </p:pic>
      <p:pic>
        <p:nvPicPr>
          <p:cNvPr id="7" name="Picture 6">
            <a:extLst>
              <a:ext uri="{FF2B5EF4-FFF2-40B4-BE49-F238E27FC236}">
                <a16:creationId xmlns:a16="http://schemas.microsoft.com/office/drawing/2014/main" id="{5E808B8E-2160-4C46-AADC-ED3C0DF5401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972800" y="5638800"/>
            <a:ext cx="1219200" cy="1219200"/>
          </a:xfrm>
          <a:prstGeom prst="rect">
            <a:avLst/>
          </a:prstGeom>
        </p:spPr>
      </p:pic>
      <p:pic>
        <p:nvPicPr>
          <p:cNvPr id="3" name="Slide 15" descr="Slide 15">
            <a:hlinkClick r:id="" action="ppaction://media"/>
            <a:extLst>
              <a:ext uri="{FF2B5EF4-FFF2-40B4-BE49-F238E27FC236}">
                <a16:creationId xmlns:a16="http://schemas.microsoft.com/office/drawing/2014/main" id="{74A6E22C-3940-D949-B3C2-37C0FB175DA7}"/>
              </a:ext>
            </a:extLst>
          </p:cNvPr>
          <p:cNvPicPr>
            <a:picLocks noChangeAspect="1"/>
          </p:cNvPicPr>
          <p:nvPr>
            <a:audioFile r:link="rId1"/>
            <p:extLst>
              <p:ext uri="{DAA4B4D4-6D71-4841-9C94-3DE7FCFB9230}">
                <p14:media xmlns:p14="http://schemas.microsoft.com/office/powerpoint/2010/main" r:embed="rId2">
                  <p14:trim st="273.2486"/>
                </p14:media>
              </p:ext>
            </p:extLst>
          </p:nvPr>
        </p:nvPicPr>
        <p:blipFill>
          <a:blip r:embed="rId7"/>
          <a:stretch>
            <a:fillRect/>
          </a:stretch>
        </p:blipFill>
        <p:spPr>
          <a:xfrm>
            <a:off x="11379200" y="21104"/>
            <a:ext cx="812800" cy="812800"/>
          </a:xfrm>
          <a:prstGeom prst="rect">
            <a:avLst/>
          </a:prstGeom>
        </p:spPr>
      </p:pic>
    </p:spTree>
    <p:extLst>
      <p:ext uri="{BB962C8B-B14F-4D97-AF65-F5344CB8AC3E}">
        <p14:creationId xmlns:p14="http://schemas.microsoft.com/office/powerpoint/2010/main" val="881925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09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FF81F8D5-515A-45DC-B296-30AB11F2C1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90464369-70FA-42AF-948F-80664CA7BF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146816"/>
          </a:xfrm>
          <a:prstGeom prst="rect">
            <a:avLst/>
          </a:prstGeom>
          <a:solidFill>
            <a:schemeClr val="bg1">
              <a:lumMod val="85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41657A5-F429-4EA4-A68A-60674D0D0481}"/>
              </a:ext>
            </a:extLst>
          </p:cNvPr>
          <p:cNvSpPr>
            <a:spLocks noGrp="1"/>
          </p:cNvSpPr>
          <p:nvPr>
            <p:ph type="title"/>
          </p:nvPr>
        </p:nvSpPr>
        <p:spPr>
          <a:xfrm>
            <a:off x="581646" y="349664"/>
            <a:ext cx="5845571" cy="1638377"/>
          </a:xfrm>
        </p:spPr>
        <p:txBody>
          <a:bodyPr anchor="b">
            <a:normAutofit/>
          </a:bodyPr>
          <a:lstStyle/>
          <a:p>
            <a:r>
              <a:rPr lang="en-US" b="1" dirty="0"/>
              <a:t>Takeaways</a:t>
            </a:r>
            <a:endParaRPr lang="en-CA" dirty="0"/>
          </a:p>
        </p:txBody>
      </p:sp>
      <p:sp>
        <p:nvSpPr>
          <p:cNvPr id="7" name="Content Placeholder 6">
            <a:extLst>
              <a:ext uri="{FF2B5EF4-FFF2-40B4-BE49-F238E27FC236}">
                <a16:creationId xmlns:a16="http://schemas.microsoft.com/office/drawing/2014/main" id="{5E01EBA1-F7C5-4AB4-9620-90A6BA8E0509}"/>
              </a:ext>
            </a:extLst>
          </p:cNvPr>
          <p:cNvSpPr txBox="1">
            <a:spLocks noGrp="1"/>
          </p:cNvSpPr>
          <p:nvPr>
            <p:ph idx="1"/>
          </p:nvPr>
        </p:nvSpPr>
        <p:spPr>
          <a:xfrm>
            <a:off x="587988" y="2620641"/>
            <a:ext cx="5837750" cy="3023702"/>
          </a:xfrm>
          <a:prstGeom prst="rect">
            <a:avLst/>
          </a:prstGeom>
        </p:spPr>
        <p:txBody>
          <a:bodyPr rtlCol="0" anchor="ctr">
            <a:normAutofit/>
          </a:bodyPr>
          <a:lstStyle/>
          <a:p>
            <a:pPr marL="285750" indent="-285750">
              <a:buFont typeface="Arial" panose="020B0604020202020204" pitchFamily="34" charset="0"/>
              <a:buChar char="•"/>
            </a:pPr>
            <a:r>
              <a:rPr lang="en-US" sz="1800" dirty="0"/>
              <a:t>Most AI education is through computer science or data science specializations at all PSE levels including continuing studies</a:t>
            </a:r>
          </a:p>
          <a:p>
            <a:pPr marL="285750" indent="-285750">
              <a:buFont typeface="Arial" panose="020B0604020202020204" pitchFamily="34" charset="0"/>
              <a:buChar char="•"/>
            </a:pPr>
            <a:r>
              <a:rPr lang="en-US" sz="1800" dirty="0"/>
              <a:t>Majority of ethical courses that address social implications and fairness are at the graduate level</a:t>
            </a:r>
          </a:p>
          <a:p>
            <a:pPr marL="285750" indent="-285750"/>
            <a:r>
              <a:rPr lang="en-US" sz="1800" dirty="0"/>
              <a:t>Ethics and AI ethics are not showing as a priority across programs with only 17 out of 48 requiring ethics training</a:t>
            </a:r>
            <a:endParaRPr lang="en-US" sz="1800" dirty="0">
              <a:cs typeface="Calibri"/>
            </a:endParaRPr>
          </a:p>
          <a:p>
            <a:pPr marL="285750" indent="-285750">
              <a:buFont typeface="Arial" panose="020B0604020202020204" pitchFamily="34" charset="0"/>
              <a:buChar char="•"/>
            </a:pPr>
            <a:r>
              <a:rPr lang="en-US" sz="1800" dirty="0"/>
              <a:t>Bias and minority concerns are not addressed often, even in programs with ethics courses </a:t>
            </a:r>
          </a:p>
        </p:txBody>
      </p:sp>
      <p:sp>
        <p:nvSpPr>
          <p:cNvPr id="18" name="Rectangle 17">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669568" y="277912"/>
            <a:ext cx="524256" cy="1186339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CC552A98-EF7D-4D42-AB69-066B786AB5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15447" y="399675"/>
            <a:ext cx="4647368" cy="580993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27ED31CC-2A3B-2447-AAC8-B8984127E933}"/>
              </a:ext>
            </a:extLst>
          </p:cNvPr>
          <p:cNvPicPr>
            <a:picLocks noChangeAspect="1"/>
          </p:cNvPicPr>
          <p:nvPr/>
        </p:nvPicPr>
        <p:blipFill rotWithShape="1">
          <a:blip r:embed="rId5">
            <a:extLst>
              <a:ext uri="{28A0092B-C50C-407E-A947-70E740481C1C}">
                <a14:useLocalDpi xmlns:a14="http://schemas.microsoft.com/office/drawing/2010/main" val="0"/>
              </a:ext>
            </a:extLst>
          </a:blip>
          <a:srcRect l="11997" r="8882" b="-3"/>
          <a:stretch/>
        </p:blipFill>
        <p:spPr>
          <a:xfrm>
            <a:off x="7421373" y="627954"/>
            <a:ext cx="4235516" cy="5353373"/>
          </a:xfrm>
          <a:prstGeom prst="rect">
            <a:avLst/>
          </a:prstGeom>
        </p:spPr>
      </p:pic>
      <p:sp>
        <p:nvSpPr>
          <p:cNvPr id="22" name="Rectangle 21">
            <a:extLst>
              <a:ext uri="{FF2B5EF4-FFF2-40B4-BE49-F238E27FC236}">
                <a16:creationId xmlns:a16="http://schemas.microsoft.com/office/drawing/2014/main" id="{A648176E-454C-437C-B0FC-9B82FCF32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774185" y="6131892"/>
            <a:ext cx="524256"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0F3F23CD-414A-664A-AF93-5302B6560EC3}"/>
              </a:ext>
            </a:extLst>
          </p:cNvPr>
          <p:cNvSpPr txBox="1">
            <a:spLocks/>
          </p:cNvSpPr>
          <p:nvPr/>
        </p:nvSpPr>
        <p:spPr>
          <a:xfrm>
            <a:off x="517355" y="541421"/>
            <a:ext cx="5226548" cy="75799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4400" b="1">
              <a:solidFill>
                <a:srgbClr val="2E405A"/>
              </a:solidFill>
              <a:latin typeface="+mn-lt"/>
            </a:endParaRPr>
          </a:p>
        </p:txBody>
      </p:sp>
      <p:pic>
        <p:nvPicPr>
          <p:cNvPr id="6" name="Slide 17" descr="Slide 17">
            <a:hlinkClick r:id="" action="ppaction://media"/>
            <a:extLst>
              <a:ext uri="{FF2B5EF4-FFF2-40B4-BE49-F238E27FC236}">
                <a16:creationId xmlns:a16="http://schemas.microsoft.com/office/drawing/2014/main" id="{5ECBCCF8-5576-AA46-BCEF-8591B95860B5}"/>
              </a:ext>
            </a:extLst>
          </p:cNvPr>
          <p:cNvPicPr>
            <a:picLocks noChangeAspect="1"/>
          </p:cNvPicPr>
          <p:nvPr>
            <a:audioFile r:link="rId1"/>
            <p:extLst>
              <p:ext uri="{DAA4B4D4-6D71-4841-9C94-3DE7FCFB9230}">
                <p14:media xmlns:p14="http://schemas.microsoft.com/office/powerpoint/2010/main" r:embed="rId2">
                  <p14:trim st="197.8418"/>
                </p14:media>
              </p:ext>
            </p:extLst>
          </p:nvPr>
        </p:nvPicPr>
        <p:blipFill>
          <a:blip r:embed="rId6"/>
          <a:stretch>
            <a:fillRect/>
          </a:stretch>
        </p:blipFill>
        <p:spPr>
          <a:xfrm>
            <a:off x="11353580" y="-4474"/>
            <a:ext cx="812800" cy="812800"/>
          </a:xfrm>
          <a:prstGeom prst="rect">
            <a:avLst/>
          </a:prstGeom>
        </p:spPr>
      </p:pic>
    </p:spTree>
    <p:extLst>
      <p:ext uri="{BB962C8B-B14F-4D97-AF65-F5344CB8AC3E}">
        <p14:creationId xmlns:p14="http://schemas.microsoft.com/office/powerpoint/2010/main" val="795834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41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2E3F5B"/>
        </a:solidFill>
        <a:effectLst/>
      </p:bgPr>
    </p:bg>
    <p:spTree>
      <p:nvGrpSpPr>
        <p:cNvPr id="1" name=""/>
        <p:cNvGrpSpPr/>
        <p:nvPr/>
      </p:nvGrpSpPr>
      <p:grpSpPr>
        <a:xfrm>
          <a:off x="0" y="0"/>
          <a:ext cx="0" cy="0"/>
          <a:chOff x="0" y="0"/>
          <a:chExt cx="0" cy="0"/>
        </a:xfrm>
      </p:grpSpPr>
      <p:sp useBgFill="1">
        <p:nvSpPr>
          <p:cNvPr id="27" name="Rectangle 8">
            <a:extLst>
              <a:ext uri="{FF2B5EF4-FFF2-40B4-BE49-F238E27FC236}">
                <a16:creationId xmlns:a16="http://schemas.microsoft.com/office/drawing/2014/main" id="{DCF72F19-1473-448C-AA14-0CB8AA374C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DA28C0A4-323D-BF47-8263-E2C6EB5B4B5F}"/>
              </a:ext>
            </a:extLst>
          </p:cNvPr>
          <p:cNvSpPr txBox="1">
            <a:spLocks/>
          </p:cNvSpPr>
          <p:nvPr/>
        </p:nvSpPr>
        <p:spPr>
          <a:xfrm>
            <a:off x="424206" y="679731"/>
            <a:ext cx="4708417" cy="373654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spcAft>
                <a:spcPts val="600"/>
              </a:spcAft>
            </a:pPr>
            <a:r>
              <a:rPr lang="en-US" sz="4800" b="1">
                <a:solidFill>
                  <a:schemeClr val="bg1"/>
                </a:solidFill>
              </a:rPr>
              <a:t>Data Service Providers</a:t>
            </a:r>
            <a:endParaRPr lang="en-US" sz="4800" b="1">
              <a:solidFill>
                <a:schemeClr val="bg1"/>
              </a:solidFill>
              <a:cs typeface="Calibri Light"/>
            </a:endParaRPr>
          </a:p>
        </p:txBody>
      </p:sp>
      <p:grpSp>
        <p:nvGrpSpPr>
          <p:cNvPr id="28" name="Group 10">
            <a:extLst>
              <a:ext uri="{FF2B5EF4-FFF2-40B4-BE49-F238E27FC236}">
                <a16:creationId xmlns:a16="http://schemas.microsoft.com/office/drawing/2014/main" id="{3AF6A671-C637-4547-85F4-51B6D188139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416432" y="1"/>
            <a:ext cx="2446384" cy="5777808"/>
            <a:chOff x="329184" y="1"/>
            <a:chExt cx="524256" cy="5777808"/>
          </a:xfrm>
        </p:grpSpPr>
        <p:cxnSp>
          <p:nvCxnSpPr>
            <p:cNvPr id="12" name="Straight Connector 11">
              <a:extLst>
                <a:ext uri="{FF2B5EF4-FFF2-40B4-BE49-F238E27FC236}">
                  <a16:creationId xmlns:a16="http://schemas.microsoft.com/office/drawing/2014/main" id="{C575CF26-3D3C-4C5A-A2B7-00432016EF6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329184" y="5777809"/>
              <a:ext cx="521208"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29" name="Rectangle 12">
              <a:extLst>
                <a:ext uri="{FF2B5EF4-FFF2-40B4-BE49-F238E27FC236}">
                  <a16:creationId xmlns:a16="http://schemas.microsoft.com/office/drawing/2014/main" id="{99413ED5-9ED4-4772-BCE4-2BCAE6B12E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184" y="1"/>
              <a:ext cx="524256" cy="55321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Rectangle 14">
            <a:extLst>
              <a:ext uri="{FF2B5EF4-FFF2-40B4-BE49-F238E27FC236}">
                <a16:creationId xmlns:a16="http://schemas.microsoft.com/office/drawing/2014/main" id="{04357C93-F0CB-4A1C-8F77-4E9063789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86598" y="269324"/>
            <a:ext cx="6116779" cy="620877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We Count Logo">
            <a:extLst>
              <a:ext uri="{FF2B5EF4-FFF2-40B4-BE49-F238E27FC236}">
                <a16:creationId xmlns:a16="http://schemas.microsoft.com/office/drawing/2014/main" id="{2CD27CC3-660D-4825-B161-DC811AF5F5C3}"/>
              </a:ext>
            </a:extLst>
          </p:cNvPr>
          <p:cNvPicPr>
            <a:picLocks noChangeAspect="1"/>
          </p:cNvPicPr>
          <p:nvPr/>
        </p:nvPicPr>
        <p:blipFill rotWithShape="1">
          <a:blip r:embed="rId5">
            <a:extLst>
              <a:ext uri="{28A0092B-C50C-407E-A947-70E740481C1C}">
                <a14:useLocalDpi xmlns:a14="http://schemas.microsoft.com/office/drawing/2010/main" val="0"/>
              </a:ext>
            </a:extLst>
          </a:blip>
          <a:srcRect l="424" r="2" b="2"/>
          <a:stretch/>
        </p:blipFill>
        <p:spPr>
          <a:xfrm>
            <a:off x="5640572" y="557360"/>
            <a:ext cx="5608830" cy="5632704"/>
          </a:xfrm>
          <a:prstGeom prst="rect">
            <a:avLst/>
          </a:prstGeom>
        </p:spPr>
      </p:pic>
      <p:pic>
        <p:nvPicPr>
          <p:cNvPr id="5" name="Slide 17" descr="Slide 17">
            <a:hlinkClick r:id="" action="ppaction://media"/>
            <a:extLst>
              <a:ext uri="{FF2B5EF4-FFF2-40B4-BE49-F238E27FC236}">
                <a16:creationId xmlns:a16="http://schemas.microsoft.com/office/drawing/2014/main" id="{7661B333-8CD0-2646-B4CB-01355D6AEA4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50951" y="8591"/>
            <a:ext cx="812800" cy="812800"/>
          </a:xfrm>
          <a:prstGeom prst="rect">
            <a:avLst/>
          </a:prstGeom>
        </p:spPr>
      </p:pic>
    </p:spTree>
    <p:extLst>
      <p:ext uri="{BB962C8B-B14F-4D97-AF65-F5344CB8AC3E}">
        <p14:creationId xmlns:p14="http://schemas.microsoft.com/office/powerpoint/2010/main" val="293090548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92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F3F23CD-414A-664A-AF93-5302B6560EC3}"/>
              </a:ext>
            </a:extLst>
          </p:cNvPr>
          <p:cNvSpPr txBox="1">
            <a:spLocks/>
          </p:cNvSpPr>
          <p:nvPr/>
        </p:nvSpPr>
        <p:spPr>
          <a:xfrm>
            <a:off x="517355" y="541421"/>
            <a:ext cx="8602894" cy="75799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400" b="1"/>
              <a:t>Canadian Data Ecosystem Companies</a:t>
            </a:r>
          </a:p>
        </p:txBody>
      </p:sp>
      <p:sp>
        <p:nvSpPr>
          <p:cNvPr id="5" name="TextBox 4">
            <a:extLst>
              <a:ext uri="{FF2B5EF4-FFF2-40B4-BE49-F238E27FC236}">
                <a16:creationId xmlns:a16="http://schemas.microsoft.com/office/drawing/2014/main" id="{3C438DE2-3A38-DD40-BE3C-79887DBDE5EE}"/>
              </a:ext>
            </a:extLst>
          </p:cNvPr>
          <p:cNvSpPr txBox="1"/>
          <p:nvPr/>
        </p:nvSpPr>
        <p:spPr>
          <a:xfrm>
            <a:off x="3457149" y="1896098"/>
            <a:ext cx="1734204" cy="1107996"/>
          </a:xfrm>
          <a:prstGeom prst="rect">
            <a:avLst/>
          </a:prstGeom>
          <a:solidFill>
            <a:srgbClr val="2E3F5B"/>
          </a:solidFill>
        </p:spPr>
        <p:txBody>
          <a:bodyPr wrap="square" rtlCol="0">
            <a:spAutoFit/>
          </a:bodyPr>
          <a:lstStyle/>
          <a:p>
            <a:pPr algn="ctr"/>
            <a:r>
              <a:rPr lang="en-BH" sz="4800">
                <a:solidFill>
                  <a:schemeClr val="bg1"/>
                </a:solidFill>
              </a:rPr>
              <a:t>27</a:t>
            </a:r>
          </a:p>
          <a:p>
            <a:pPr algn="ctr"/>
            <a:r>
              <a:rPr lang="en-BH">
                <a:solidFill>
                  <a:schemeClr val="bg1"/>
                </a:solidFill>
              </a:rPr>
              <a:t>Companies</a:t>
            </a:r>
          </a:p>
        </p:txBody>
      </p:sp>
      <p:sp>
        <p:nvSpPr>
          <p:cNvPr id="8" name="TextBox 7">
            <a:extLst>
              <a:ext uri="{FF2B5EF4-FFF2-40B4-BE49-F238E27FC236}">
                <a16:creationId xmlns:a16="http://schemas.microsoft.com/office/drawing/2014/main" id="{551B88B4-D943-9C4F-8D80-03A40EA35981}"/>
              </a:ext>
            </a:extLst>
          </p:cNvPr>
          <p:cNvSpPr txBox="1"/>
          <p:nvPr/>
        </p:nvSpPr>
        <p:spPr>
          <a:xfrm>
            <a:off x="6652304" y="1896099"/>
            <a:ext cx="1734204" cy="1107996"/>
          </a:xfrm>
          <a:prstGeom prst="rect">
            <a:avLst/>
          </a:prstGeom>
          <a:solidFill>
            <a:srgbClr val="2E3F5B"/>
          </a:solidFill>
        </p:spPr>
        <p:txBody>
          <a:bodyPr wrap="square" rtlCol="0">
            <a:spAutoFit/>
          </a:bodyPr>
          <a:lstStyle/>
          <a:p>
            <a:pPr algn="ctr"/>
            <a:r>
              <a:rPr lang="en-BH" sz="4800">
                <a:solidFill>
                  <a:schemeClr val="bg1"/>
                </a:solidFill>
              </a:rPr>
              <a:t>5</a:t>
            </a:r>
          </a:p>
          <a:p>
            <a:pPr algn="ctr"/>
            <a:r>
              <a:rPr lang="en-BH">
                <a:solidFill>
                  <a:schemeClr val="bg1"/>
                </a:solidFill>
              </a:rPr>
              <a:t>Classifications</a:t>
            </a:r>
          </a:p>
        </p:txBody>
      </p:sp>
      <p:sp>
        <p:nvSpPr>
          <p:cNvPr id="10" name="Rectangle 9">
            <a:extLst>
              <a:ext uri="{FF2B5EF4-FFF2-40B4-BE49-F238E27FC236}">
                <a16:creationId xmlns:a16="http://schemas.microsoft.com/office/drawing/2014/main" id="{A44FCDC5-0C9F-8F47-AC27-4B8246B777AC}"/>
              </a:ext>
            </a:extLst>
          </p:cNvPr>
          <p:cNvSpPr/>
          <p:nvPr/>
        </p:nvSpPr>
        <p:spPr>
          <a:xfrm>
            <a:off x="2463362" y="3536567"/>
            <a:ext cx="7265276" cy="1074951"/>
          </a:xfrm>
          <a:prstGeom prst="rect">
            <a:avLst/>
          </a:prstGeom>
          <a:solidFill>
            <a:schemeClr val="accent4">
              <a:lumMod val="20000"/>
              <a:lumOff val="80000"/>
            </a:schemeClr>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BH" b="1" u="sng">
                <a:solidFill>
                  <a:srgbClr val="002060"/>
                </a:solidFill>
              </a:rPr>
              <a:t>Inclusion Criteria:</a:t>
            </a:r>
          </a:p>
          <a:p>
            <a:r>
              <a:rPr lang="en-BH">
                <a:solidFill>
                  <a:schemeClr val="tx1"/>
                </a:solidFill>
              </a:rPr>
              <a:t>Companies that are physically located in Canada, and/or service Canadian clients</a:t>
            </a:r>
            <a:r>
              <a:rPr lang="en-CA">
                <a:solidFill>
                  <a:schemeClr val="tx1"/>
                </a:solidFill>
              </a:rPr>
              <a:t>.</a:t>
            </a:r>
            <a:endParaRPr lang="en-BH">
              <a:solidFill>
                <a:schemeClr val="tx1"/>
              </a:solidFill>
            </a:endParaRPr>
          </a:p>
        </p:txBody>
      </p:sp>
      <p:sp>
        <p:nvSpPr>
          <p:cNvPr id="12" name="Rectangle 11">
            <a:extLst>
              <a:ext uri="{FF2B5EF4-FFF2-40B4-BE49-F238E27FC236}">
                <a16:creationId xmlns:a16="http://schemas.microsoft.com/office/drawing/2014/main" id="{C0AEAEDB-70EB-B44A-A604-BC3DA7B4BB1E}"/>
              </a:ext>
            </a:extLst>
          </p:cNvPr>
          <p:cNvSpPr/>
          <p:nvPr/>
        </p:nvSpPr>
        <p:spPr>
          <a:xfrm>
            <a:off x="2463362" y="5143990"/>
            <a:ext cx="7265276" cy="1220782"/>
          </a:xfrm>
          <a:prstGeom prst="rect">
            <a:avLst/>
          </a:prstGeom>
          <a:solidFill>
            <a:schemeClr val="accent4">
              <a:lumMod val="20000"/>
              <a:lumOff val="80000"/>
            </a:schemeClr>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CA" b="1" u="sng" dirty="0">
                <a:solidFill>
                  <a:srgbClr val="002060"/>
                </a:solidFill>
              </a:rPr>
              <a:t>Research </a:t>
            </a:r>
            <a:r>
              <a:rPr lang="en-BH" b="1" u="sng" dirty="0">
                <a:solidFill>
                  <a:srgbClr val="002060"/>
                </a:solidFill>
              </a:rPr>
              <a:t>Focus:</a:t>
            </a:r>
          </a:p>
          <a:p>
            <a:r>
              <a:rPr lang="en-US" dirty="0">
                <a:solidFill>
                  <a:schemeClr val="tx1"/>
                </a:solidFill>
              </a:rPr>
              <a:t>Who are the most popular data service providers in Canada? What is the main messaging regarding their service approaches? How are they addressing bias management and inclusion?</a:t>
            </a:r>
            <a:endParaRPr lang="en-BH" dirty="0">
              <a:solidFill>
                <a:schemeClr val="tx1"/>
              </a:solidFill>
            </a:endParaRPr>
          </a:p>
        </p:txBody>
      </p:sp>
      <p:cxnSp>
        <p:nvCxnSpPr>
          <p:cNvPr id="14" name="Straight Arrow Connector 13">
            <a:extLst>
              <a:ext uri="{FF2B5EF4-FFF2-40B4-BE49-F238E27FC236}">
                <a16:creationId xmlns:a16="http://schemas.microsoft.com/office/drawing/2014/main" id="{75661132-25D0-FC48-B223-0AC0CAC61517}"/>
              </a:ext>
            </a:extLst>
          </p:cNvPr>
          <p:cNvCxnSpPr/>
          <p:nvPr/>
        </p:nvCxnSpPr>
        <p:spPr>
          <a:xfrm>
            <a:off x="5415530" y="2473124"/>
            <a:ext cx="930166" cy="0"/>
          </a:xfrm>
          <a:prstGeom prst="straightConnector1">
            <a:avLst/>
          </a:prstGeom>
          <a:ln w="3810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725070D5-2A69-B54E-8CA8-457C5914FE4C}"/>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72800" y="5638800"/>
            <a:ext cx="1219200" cy="1219200"/>
          </a:xfrm>
          <a:prstGeom prst="rect">
            <a:avLst/>
          </a:prstGeom>
        </p:spPr>
      </p:pic>
      <p:pic>
        <p:nvPicPr>
          <p:cNvPr id="2" name="Slide 18" descr="Slide 18">
            <a:hlinkClick r:id="" action="ppaction://media"/>
            <a:extLst>
              <a:ext uri="{FF2B5EF4-FFF2-40B4-BE49-F238E27FC236}">
                <a16:creationId xmlns:a16="http://schemas.microsoft.com/office/drawing/2014/main" id="{66333402-1B2D-F54F-81F2-DE21A09CD179}"/>
              </a:ext>
            </a:extLst>
          </p:cNvPr>
          <p:cNvPicPr>
            <a:picLocks noChangeAspect="1"/>
          </p:cNvPicPr>
          <p:nvPr>
            <a:audioFile r:link="rId1"/>
            <p:extLst>
              <p:ext uri="{DAA4B4D4-6D71-4841-9C94-3DE7FCFB9230}">
                <p14:media xmlns:p14="http://schemas.microsoft.com/office/powerpoint/2010/main" r:embed="rId2">
                  <p14:trim st="356.3706"/>
                </p14:media>
              </p:ext>
            </p:extLst>
          </p:nvPr>
        </p:nvPicPr>
        <p:blipFill>
          <a:blip r:embed="rId6"/>
          <a:stretch>
            <a:fillRect/>
          </a:stretch>
        </p:blipFill>
        <p:spPr>
          <a:xfrm>
            <a:off x="11379200" y="0"/>
            <a:ext cx="812800" cy="812800"/>
          </a:xfrm>
          <a:prstGeom prst="rect">
            <a:avLst/>
          </a:prstGeom>
        </p:spPr>
      </p:pic>
    </p:spTree>
    <p:extLst>
      <p:ext uri="{BB962C8B-B14F-4D97-AF65-F5344CB8AC3E}">
        <p14:creationId xmlns:p14="http://schemas.microsoft.com/office/powerpoint/2010/main" val="2778216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99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2E405A"/>
        </a:solidFill>
        <a:effectLst/>
      </p:bgPr>
    </p:bg>
    <p:spTree>
      <p:nvGrpSpPr>
        <p:cNvPr id="1" name=""/>
        <p:cNvGrpSpPr/>
        <p:nvPr/>
      </p:nvGrpSpPr>
      <p:grpSpPr>
        <a:xfrm>
          <a:off x="0" y="0"/>
          <a:ext cx="0" cy="0"/>
          <a:chOff x="0" y="0"/>
          <a:chExt cx="0" cy="0"/>
        </a:xfrm>
      </p:grpSpPr>
      <p:sp useBgFill="1">
        <p:nvSpPr>
          <p:cNvPr id="25" name="Rectangle 17">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04412452-1F86-427A-AFF6-59ADDE360B6D}"/>
              </a:ext>
            </a:extLst>
          </p:cNvPr>
          <p:cNvSpPr>
            <a:spLocks noGrp="1"/>
          </p:cNvSpPr>
          <p:nvPr>
            <p:ph type="title"/>
          </p:nvPr>
        </p:nvSpPr>
        <p:spPr>
          <a:xfrm>
            <a:off x="589560" y="856180"/>
            <a:ext cx="4560584" cy="1128068"/>
          </a:xfrm>
        </p:spPr>
        <p:txBody>
          <a:bodyPr vert="horz" lIns="91440" tIns="45720" rIns="91440" bIns="45720" rtlCol="0" anchor="ctr">
            <a:normAutofit/>
          </a:bodyPr>
          <a:lstStyle/>
          <a:p>
            <a:r>
              <a:rPr lang="en-US" sz="6000" b="1">
                <a:solidFill>
                  <a:schemeClr val="bg1"/>
                </a:solidFill>
                <a:latin typeface="+mn-lt"/>
              </a:rPr>
              <a:t>Purpose</a:t>
            </a:r>
          </a:p>
        </p:txBody>
      </p:sp>
      <p:grpSp>
        <p:nvGrpSpPr>
          <p:cNvPr id="27" name="Group 19">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21" name="Rectangle 20">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1">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2" name="Rectangle 23">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51E54600-8EDF-4ECD-A28F-D19DDF5B72DD}"/>
              </a:ext>
            </a:extLst>
          </p:cNvPr>
          <p:cNvSpPr>
            <a:spLocks noGrp="1"/>
          </p:cNvSpPr>
          <p:nvPr>
            <p:ph idx="1"/>
          </p:nvPr>
        </p:nvSpPr>
        <p:spPr>
          <a:xfrm>
            <a:off x="590719" y="2330505"/>
            <a:ext cx="4559425" cy="3979585"/>
          </a:xfrm>
        </p:spPr>
        <p:txBody>
          <a:bodyPr vert="horz" lIns="91440" tIns="45720" rIns="91440" bIns="45720" rtlCol="0" anchor="ctr">
            <a:normAutofit/>
          </a:bodyPr>
          <a:lstStyle/>
          <a:p>
            <a:r>
              <a:rPr lang="en-US" sz="2000" dirty="0">
                <a:solidFill>
                  <a:schemeClr val="bg1"/>
                </a:solidFill>
              </a:rPr>
              <a:t>Data ethics is central to an inclusive data ecosystem. With this scan, we explored how data ethics is being taught, expressed and implemented within Canada by three stakeholders in the data ecosystem:</a:t>
            </a:r>
          </a:p>
          <a:p>
            <a:pPr lvl="1"/>
            <a:r>
              <a:rPr lang="en-CA" sz="1800" dirty="0">
                <a:solidFill>
                  <a:schemeClr val="bg1"/>
                </a:solidFill>
              </a:rPr>
              <a:t>Postsecondary Education Institutions</a:t>
            </a:r>
          </a:p>
          <a:p>
            <a:pPr lvl="1"/>
            <a:r>
              <a:rPr lang="en-CA" sz="1800" dirty="0">
                <a:solidFill>
                  <a:schemeClr val="bg1"/>
                </a:solidFill>
              </a:rPr>
              <a:t>Data Service Providers</a:t>
            </a:r>
          </a:p>
          <a:p>
            <a:pPr lvl="1"/>
            <a:r>
              <a:rPr lang="en-CA" sz="1800" dirty="0">
                <a:solidFill>
                  <a:schemeClr val="bg1"/>
                </a:solidFill>
              </a:rPr>
              <a:t>AI Firms</a:t>
            </a:r>
            <a:endParaRPr lang="en-US" sz="1800" dirty="0">
              <a:solidFill>
                <a:schemeClr val="bg1"/>
              </a:solidFill>
            </a:endParaRPr>
          </a:p>
          <a:p>
            <a:endParaRPr lang="en-US" sz="2000" dirty="0">
              <a:solidFill>
                <a:schemeClr val="bg1"/>
              </a:solidFill>
            </a:endParaRPr>
          </a:p>
          <a:p>
            <a:endParaRPr lang="en-US" sz="2000" dirty="0">
              <a:solidFill>
                <a:schemeClr val="bg1"/>
              </a:solidFill>
            </a:endParaRPr>
          </a:p>
        </p:txBody>
      </p:sp>
      <p:sp>
        <p:nvSpPr>
          <p:cNvPr id="33" name="Rectangle 25">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27">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We Count Logo">
            <a:extLst>
              <a:ext uri="{FF2B5EF4-FFF2-40B4-BE49-F238E27FC236}">
                <a16:creationId xmlns:a16="http://schemas.microsoft.com/office/drawing/2014/main" id="{16D8A9E4-0FF0-4635-BF71-6B49929A9E9D}"/>
              </a:ext>
            </a:extLst>
          </p:cNvPr>
          <p:cNvPicPr>
            <a:picLocks noChangeAspect="1"/>
          </p:cNvPicPr>
          <p:nvPr/>
        </p:nvPicPr>
        <p:blipFill rotWithShape="1">
          <a:blip r:embed="rId5">
            <a:extLst>
              <a:ext uri="{28A0092B-C50C-407E-A947-70E740481C1C}">
                <a14:useLocalDpi xmlns:a14="http://schemas.microsoft.com/office/drawing/2010/main" val="0"/>
              </a:ext>
            </a:extLst>
          </a:blip>
          <a:srcRect t="3062" r="4" b="4"/>
          <a:stretch/>
        </p:blipFill>
        <p:spPr>
          <a:xfrm>
            <a:off x="5977788" y="799352"/>
            <a:ext cx="5425410" cy="5259296"/>
          </a:xfrm>
          <a:prstGeom prst="rect">
            <a:avLst/>
          </a:prstGeom>
          <a:noFill/>
        </p:spPr>
      </p:pic>
      <p:sp>
        <p:nvSpPr>
          <p:cNvPr id="8" name="TextBox 7">
            <a:extLst>
              <a:ext uri="{FF2B5EF4-FFF2-40B4-BE49-F238E27FC236}">
                <a16:creationId xmlns:a16="http://schemas.microsoft.com/office/drawing/2014/main" id="{A6E0DA2B-0C41-4042-8673-DD23204539B6}"/>
              </a:ext>
            </a:extLst>
          </p:cNvPr>
          <p:cNvSpPr txBox="1"/>
          <p:nvPr/>
        </p:nvSpPr>
        <p:spPr>
          <a:xfrm>
            <a:off x="355197" y="5354396"/>
            <a:ext cx="4962762" cy="646331"/>
          </a:xfrm>
          <a:prstGeom prst="rect">
            <a:avLst/>
          </a:prstGeom>
          <a:noFill/>
        </p:spPr>
        <p:txBody>
          <a:bodyPr wrap="square" rtlCol="0">
            <a:spAutoFit/>
          </a:bodyPr>
          <a:lstStyle/>
          <a:p>
            <a:pPr>
              <a:spcAft>
                <a:spcPts val="600"/>
              </a:spcAft>
            </a:pPr>
            <a:r>
              <a:rPr lang="en-CA" b="1">
                <a:solidFill>
                  <a:srgbClr val="FFC000"/>
                </a:solidFill>
              </a:rPr>
              <a:t>The scan focused on information available through online sources.</a:t>
            </a:r>
            <a:endParaRPr lang="en-BH" b="1">
              <a:solidFill>
                <a:srgbClr val="FFC000"/>
              </a:solidFill>
            </a:endParaRPr>
          </a:p>
        </p:txBody>
      </p:sp>
      <p:pic>
        <p:nvPicPr>
          <p:cNvPr id="9" name="Slide 2" descr="Slide 2">
            <a:hlinkClick r:id="" action="ppaction://media"/>
            <a:extLst>
              <a:ext uri="{FF2B5EF4-FFF2-40B4-BE49-F238E27FC236}">
                <a16:creationId xmlns:a16="http://schemas.microsoft.com/office/drawing/2014/main" id="{87308ABC-EAFB-8943-880D-FE1DBDFC462B}"/>
              </a:ext>
            </a:extLst>
          </p:cNvPr>
          <p:cNvPicPr>
            <a:picLocks noChangeAspect="1"/>
          </p:cNvPicPr>
          <p:nvPr>
            <a:audioFile r:link="rId1"/>
            <p:extLst>
              <p:ext uri="{DAA4B4D4-6D71-4841-9C94-3DE7FCFB9230}">
                <p14:media xmlns:p14="http://schemas.microsoft.com/office/powerpoint/2010/main" r:embed="rId2">
                  <p14:trim st="438.2765"/>
                </p14:media>
              </p:ext>
            </p:extLst>
          </p:nvPr>
        </p:nvPicPr>
        <p:blipFill>
          <a:blip r:embed="rId6"/>
          <a:stretch>
            <a:fillRect/>
          </a:stretch>
        </p:blipFill>
        <p:spPr>
          <a:xfrm>
            <a:off x="11288777" y="3838"/>
            <a:ext cx="812800" cy="812800"/>
          </a:xfrm>
          <a:prstGeom prst="rect">
            <a:avLst/>
          </a:prstGeom>
        </p:spPr>
      </p:pic>
    </p:spTree>
    <p:extLst>
      <p:ext uri="{BB962C8B-B14F-4D97-AF65-F5344CB8AC3E}">
        <p14:creationId xmlns:p14="http://schemas.microsoft.com/office/powerpoint/2010/main" val="279925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659"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9"/>
                </p:tgtEl>
              </p:cMediaNode>
            </p:audio>
          </p:childTnLst>
        </p:cTn>
      </p:par>
    </p:tnLst>
  </p:timing>
  <p:extLst>
    <p:ext uri="{E180D4A7-C9FB-4DFB-919C-405C955672EB}">
      <p14:showEvtLst xmlns:p14="http://schemas.microsoft.com/office/powerpoint/2010/main">
        <p14:playEvt time="27" objId="7"/>
        <p14:stopEvt time="11232" objId="7"/>
      </p14:showEvtLst>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F3F23CD-414A-664A-AF93-5302B6560EC3}"/>
              </a:ext>
            </a:extLst>
          </p:cNvPr>
          <p:cNvSpPr txBox="1">
            <a:spLocks/>
          </p:cNvSpPr>
          <p:nvPr/>
        </p:nvSpPr>
        <p:spPr>
          <a:xfrm>
            <a:off x="517355" y="541421"/>
            <a:ext cx="3445040" cy="75799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400" b="1"/>
              <a:t>Classification</a:t>
            </a:r>
          </a:p>
        </p:txBody>
      </p:sp>
      <p:graphicFrame>
        <p:nvGraphicFramePr>
          <p:cNvPr id="2" name="Table 1">
            <a:extLst>
              <a:ext uri="{FF2B5EF4-FFF2-40B4-BE49-F238E27FC236}">
                <a16:creationId xmlns:a16="http://schemas.microsoft.com/office/drawing/2014/main" id="{422D837B-C66B-D145-BA27-4F1CA5156B84}"/>
              </a:ext>
            </a:extLst>
          </p:cNvPr>
          <p:cNvGraphicFramePr>
            <a:graphicFrameLocks noGrp="1"/>
          </p:cNvGraphicFramePr>
          <p:nvPr>
            <p:extLst>
              <p:ext uri="{D42A27DB-BD31-4B8C-83A1-F6EECF244321}">
                <p14:modId xmlns:p14="http://schemas.microsoft.com/office/powerpoint/2010/main" val="3106974292"/>
              </p:ext>
            </p:extLst>
          </p:nvPr>
        </p:nvGraphicFramePr>
        <p:xfrm>
          <a:off x="609600" y="2344120"/>
          <a:ext cx="9874468" cy="3764174"/>
        </p:xfrm>
        <a:graphic>
          <a:graphicData uri="http://schemas.openxmlformats.org/drawingml/2006/table">
            <a:tbl>
              <a:tblPr firstRow="1" bandRow="1">
                <a:tableStyleId>{5A111915-BE36-4E01-A7E5-04B1672EAD32}</a:tableStyleId>
              </a:tblPr>
              <a:tblGrid>
                <a:gridCol w="2260349">
                  <a:extLst>
                    <a:ext uri="{9D8B030D-6E8A-4147-A177-3AD203B41FA5}">
                      <a16:colId xmlns:a16="http://schemas.microsoft.com/office/drawing/2014/main" val="3374387546"/>
                    </a:ext>
                  </a:extLst>
                </a:gridCol>
                <a:gridCol w="4698748">
                  <a:extLst>
                    <a:ext uri="{9D8B030D-6E8A-4147-A177-3AD203B41FA5}">
                      <a16:colId xmlns:a16="http://schemas.microsoft.com/office/drawing/2014/main" val="2826581276"/>
                    </a:ext>
                  </a:extLst>
                </a:gridCol>
                <a:gridCol w="1802144">
                  <a:extLst>
                    <a:ext uri="{9D8B030D-6E8A-4147-A177-3AD203B41FA5}">
                      <a16:colId xmlns:a16="http://schemas.microsoft.com/office/drawing/2014/main" val="126409519"/>
                    </a:ext>
                  </a:extLst>
                </a:gridCol>
                <a:gridCol w="1113227">
                  <a:extLst>
                    <a:ext uri="{9D8B030D-6E8A-4147-A177-3AD203B41FA5}">
                      <a16:colId xmlns:a16="http://schemas.microsoft.com/office/drawing/2014/main" val="117141363"/>
                    </a:ext>
                  </a:extLst>
                </a:gridCol>
              </a:tblGrid>
              <a:tr h="365548">
                <a:tc>
                  <a:txBody>
                    <a:bodyPr/>
                    <a:lstStyle/>
                    <a:p>
                      <a:pPr algn="ctr"/>
                      <a:r>
                        <a:rPr lang="en-BH" sz="1400" dirty="0"/>
                        <a:t>Classification</a:t>
                      </a:r>
                    </a:p>
                  </a:txBody>
                  <a:tcPr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solidFill>
                      <a:schemeClr val="tx2"/>
                    </a:solidFill>
                  </a:tcPr>
                </a:tc>
                <a:tc>
                  <a:txBody>
                    <a:bodyPr/>
                    <a:lstStyle/>
                    <a:p>
                      <a:pPr algn="ctr"/>
                      <a:r>
                        <a:rPr lang="en-BH" sz="1400"/>
                        <a:t>Description</a:t>
                      </a:r>
                      <a:endParaRPr lang="en-BH" sz="1400" dirty="0"/>
                    </a:p>
                  </a:txBody>
                  <a:tcPr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solidFill>
                      <a:schemeClr val="tx2"/>
                    </a:solidFill>
                  </a:tcPr>
                </a:tc>
                <a:tc>
                  <a:txBody>
                    <a:bodyPr/>
                    <a:lstStyle/>
                    <a:p>
                      <a:pPr algn="ctr"/>
                      <a:r>
                        <a:rPr lang="en-BH" sz="1400"/>
                        <a:t>Companies</a:t>
                      </a:r>
                      <a:endParaRPr lang="en-BH" sz="1400" dirty="0"/>
                    </a:p>
                  </a:txBody>
                  <a:tcPr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solidFill>
                      <a:schemeClr val="tx2"/>
                    </a:solidFill>
                  </a:tcPr>
                </a:tc>
                <a:tc>
                  <a:txBody>
                    <a:bodyPr/>
                    <a:lstStyle/>
                    <a:p>
                      <a:pPr algn="ctr"/>
                      <a:r>
                        <a:rPr lang="en-BH" sz="1400"/>
                        <a:t>%</a:t>
                      </a:r>
                      <a:endParaRPr lang="en-BH" sz="1400" dirty="0"/>
                    </a:p>
                  </a:txBody>
                  <a:tcPr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solidFill>
                      <a:schemeClr val="tx2"/>
                    </a:solidFill>
                  </a:tcPr>
                </a:tc>
                <a:extLst>
                  <a:ext uri="{0D108BD9-81ED-4DB2-BD59-A6C34878D82A}">
                    <a16:rowId xmlns:a16="http://schemas.microsoft.com/office/drawing/2014/main" val="4135759277"/>
                  </a:ext>
                </a:extLst>
              </a:tr>
              <a:tr h="602033">
                <a:tc>
                  <a:txBody>
                    <a:bodyPr/>
                    <a:lstStyle/>
                    <a:p>
                      <a:r>
                        <a:rPr lang="en-BH" sz="1400" dirty="0"/>
                        <a:t>Data Exchange</a:t>
                      </a:r>
                    </a:p>
                  </a:txBody>
                  <a:tcPr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r>
                        <a:rPr lang="en-US" sz="1400" dirty="0"/>
                        <a:t>A marketplace where data sets are purchased from data providers, usually in raw formats. This is where 2</a:t>
                      </a:r>
                      <a:r>
                        <a:rPr lang="en-US" sz="1400" baseline="30000" dirty="0"/>
                        <a:t>nd</a:t>
                      </a:r>
                      <a:r>
                        <a:rPr lang="en-US" sz="1400" dirty="0"/>
                        <a:t> and 3</a:t>
                      </a:r>
                      <a:r>
                        <a:rPr lang="en-US" sz="1400" baseline="30000" dirty="0"/>
                        <a:t>rd</a:t>
                      </a:r>
                      <a:r>
                        <a:rPr lang="en-US" sz="1400" dirty="0"/>
                        <a:t> party data are purchased</a:t>
                      </a:r>
                      <a:endParaRPr lang="en-BH" sz="1400" dirty="0"/>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r>
                        <a:rPr lang="en-BH" sz="1400" dirty="0"/>
                        <a:t>AWS Data Exchange</a:t>
                      </a: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ctr"/>
                      <a:r>
                        <a:rPr lang="en-BH" sz="1400"/>
                        <a:t>4%</a:t>
                      </a: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extLst>
                  <a:ext uri="{0D108BD9-81ED-4DB2-BD59-A6C34878D82A}">
                    <a16:rowId xmlns:a16="http://schemas.microsoft.com/office/drawing/2014/main" val="1159831673"/>
                  </a:ext>
                </a:extLst>
              </a:tr>
              <a:tr h="602033">
                <a:tc>
                  <a:txBody>
                    <a:bodyPr/>
                    <a:lstStyle/>
                    <a:p>
                      <a:r>
                        <a:rPr lang="en-BH" sz="1400"/>
                        <a:t>Data Provider</a:t>
                      </a:r>
                      <a:endParaRPr lang="en-BH" sz="1400" dirty="0"/>
                    </a:p>
                  </a:txBody>
                  <a:tcPr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r>
                        <a:rPr lang="en-US" sz="1400" dirty="0"/>
                        <a:t>Any company that wishes to sell its data either directly or on a data exchange</a:t>
                      </a:r>
                      <a:endParaRPr lang="en-BH" sz="1400" dirty="0"/>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r>
                        <a:rPr lang="en-BH" sz="1400" dirty="0"/>
                        <a:t>InfoCanada, Cleanlist, Direct Lead Data</a:t>
                      </a: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ctr"/>
                      <a:r>
                        <a:rPr lang="en-BH" sz="1400"/>
                        <a:t>11%</a:t>
                      </a: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extLst>
                  <a:ext uri="{0D108BD9-81ED-4DB2-BD59-A6C34878D82A}">
                    <a16:rowId xmlns:a16="http://schemas.microsoft.com/office/drawing/2014/main" val="2481507962"/>
                  </a:ext>
                </a:extLst>
              </a:tr>
              <a:tr h="602033">
                <a:tc>
                  <a:txBody>
                    <a:bodyPr/>
                    <a:lstStyle/>
                    <a:p>
                      <a:r>
                        <a:rPr lang="en-BH" sz="1400"/>
                        <a:t>Data &amp; Insight Provider</a:t>
                      </a:r>
                    </a:p>
                  </a:txBody>
                  <a:tcPr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r>
                        <a:rPr lang="en-US" sz="1400" dirty="0"/>
                        <a:t>Offer </a:t>
                      </a:r>
                      <a:r>
                        <a:rPr lang="en-US" sz="1400" b="0" i="0" u="none" strike="noStrike" noProof="0" dirty="0">
                          <a:latin typeface="Calibri"/>
                        </a:rPr>
                        <a:t>3</a:t>
                      </a:r>
                      <a:r>
                        <a:rPr lang="en-US" sz="1400" b="0" i="0" u="none" strike="noStrike" baseline="30000" noProof="0" dirty="0">
                          <a:latin typeface="Calibri"/>
                        </a:rPr>
                        <a:t>rd</a:t>
                      </a:r>
                      <a:r>
                        <a:rPr lang="en-US" sz="1400" dirty="0"/>
                        <a:t> party data sets and helps curate and convert them into insights based on client needs</a:t>
                      </a:r>
                      <a:endParaRPr lang="en-BH" sz="1400" dirty="0"/>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r>
                        <a:rPr lang="en-BH" sz="1400" dirty="0"/>
                        <a:t>Pelmorex, Experian, AggregateIQ</a:t>
                      </a: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ctr"/>
                      <a:r>
                        <a:rPr lang="en-BH" sz="1400" b="1"/>
                        <a:t>19%</a:t>
                      </a:r>
                      <a:endParaRPr lang="en-BH" sz="1400" b="1" dirty="0"/>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785569277"/>
                  </a:ext>
                </a:extLst>
              </a:tr>
              <a:tr h="623357">
                <a:tc>
                  <a:txBody>
                    <a:bodyPr/>
                    <a:lstStyle/>
                    <a:p>
                      <a:r>
                        <a:rPr lang="en-BH" sz="1400" dirty="0"/>
                        <a:t>Data Research &amp; Intelligence Partner</a:t>
                      </a:r>
                    </a:p>
                  </a:txBody>
                  <a:tcPr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r>
                        <a:rPr lang="en-US" sz="1400" dirty="0"/>
                        <a:t>Will conducts its own research such as surveys and focus groups. May also collect &amp; curate data. Companies in this space will usually have a client facing consultatory practice</a:t>
                      </a:r>
                      <a:endParaRPr lang="en-BH" sz="1400" dirty="0"/>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r>
                        <a:rPr lang="en-BH" sz="1400" dirty="0"/>
                        <a:t>Kantar, Ipsos, Vividata</a:t>
                      </a: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ctr"/>
                      <a:r>
                        <a:rPr lang="en-BH" sz="1400" b="1" dirty="0"/>
                        <a:t>22%</a:t>
                      </a: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199995936"/>
                  </a:ext>
                </a:extLst>
              </a:tr>
              <a:tr h="623357">
                <a:tc>
                  <a:txBody>
                    <a:bodyPr/>
                    <a:lstStyle/>
                    <a:p>
                      <a:r>
                        <a:rPr lang="en-BH" sz="1400"/>
                        <a:t>Data Solutions</a:t>
                      </a:r>
                    </a:p>
                  </a:txBody>
                  <a:tcPr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r>
                        <a:rPr lang="en-US" sz="1400" dirty="0"/>
                        <a:t>Offer a combination of data services such as a data management platform (DMP), data exchange, data sets, analytic toolkits, data onboarding, and business services</a:t>
                      </a:r>
                      <a:endParaRPr lang="en-BH" sz="1400" dirty="0"/>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r>
                        <a:rPr lang="en-BH" sz="1400" dirty="0"/>
                        <a:t>Adobe Audience Manager, Liveramp, Salesforce</a:t>
                      </a: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tcPr>
                </a:tc>
                <a:tc>
                  <a:txBody>
                    <a:bodyPr/>
                    <a:lstStyle/>
                    <a:p>
                      <a:pPr algn="ctr"/>
                      <a:r>
                        <a:rPr lang="en-BH" sz="1400" b="1" dirty="0"/>
                        <a:t>44%</a:t>
                      </a:r>
                    </a:p>
                  </a:txBody>
                  <a:tcP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409997144"/>
                  </a:ext>
                </a:extLst>
              </a:tr>
            </a:tbl>
          </a:graphicData>
        </a:graphic>
      </p:graphicFrame>
      <p:sp>
        <p:nvSpPr>
          <p:cNvPr id="3" name="TextBox 2">
            <a:extLst>
              <a:ext uri="{FF2B5EF4-FFF2-40B4-BE49-F238E27FC236}">
                <a16:creationId xmlns:a16="http://schemas.microsoft.com/office/drawing/2014/main" id="{426C8786-DCA3-C841-BF29-AFC69EE60F63}"/>
              </a:ext>
            </a:extLst>
          </p:cNvPr>
          <p:cNvSpPr txBox="1"/>
          <p:nvPr/>
        </p:nvSpPr>
        <p:spPr>
          <a:xfrm>
            <a:off x="546536" y="1562100"/>
            <a:ext cx="10337800" cy="646331"/>
          </a:xfrm>
          <a:prstGeom prst="rect">
            <a:avLst/>
          </a:prstGeom>
          <a:noFill/>
        </p:spPr>
        <p:txBody>
          <a:bodyPr wrap="square" rtlCol="0">
            <a:spAutoFit/>
          </a:bodyPr>
          <a:lstStyle/>
          <a:p>
            <a:r>
              <a:rPr lang="en-CA" dirty="0"/>
              <a:t>Data service provision </a:t>
            </a:r>
            <a:r>
              <a:rPr lang="en-BH" dirty="0"/>
              <a:t>is a diverse space. Companies usually offer a combination of service</a:t>
            </a:r>
            <a:r>
              <a:rPr lang="en-CA" dirty="0"/>
              <a:t>s</a:t>
            </a:r>
            <a:r>
              <a:rPr lang="en-BH" dirty="0"/>
              <a:t> such as provision, analysis, and software services. </a:t>
            </a:r>
            <a:r>
              <a:rPr lang="en-CA" dirty="0"/>
              <a:t>We categorized data services companies </a:t>
            </a:r>
            <a:r>
              <a:rPr lang="en-BH" dirty="0"/>
              <a:t>into 5 classes:</a:t>
            </a:r>
          </a:p>
        </p:txBody>
      </p:sp>
      <p:sp>
        <p:nvSpPr>
          <p:cNvPr id="6" name="Right Brace 5">
            <a:extLst>
              <a:ext uri="{FF2B5EF4-FFF2-40B4-BE49-F238E27FC236}">
                <a16:creationId xmlns:a16="http://schemas.microsoft.com/office/drawing/2014/main" id="{8858DFC6-DBD9-3E4D-9086-7CB7542E93C2}"/>
              </a:ext>
            </a:extLst>
          </p:cNvPr>
          <p:cNvSpPr/>
          <p:nvPr/>
        </p:nvSpPr>
        <p:spPr>
          <a:xfrm>
            <a:off x="10515600" y="4310554"/>
            <a:ext cx="220558" cy="1491154"/>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BH"/>
          </a:p>
        </p:txBody>
      </p:sp>
      <p:sp>
        <p:nvSpPr>
          <p:cNvPr id="7" name="TextBox 6">
            <a:extLst>
              <a:ext uri="{FF2B5EF4-FFF2-40B4-BE49-F238E27FC236}">
                <a16:creationId xmlns:a16="http://schemas.microsoft.com/office/drawing/2014/main" id="{ECE53254-4CFF-4949-93D3-3195D6DCC2A2}"/>
              </a:ext>
            </a:extLst>
          </p:cNvPr>
          <p:cNvSpPr txBox="1"/>
          <p:nvPr/>
        </p:nvSpPr>
        <p:spPr>
          <a:xfrm>
            <a:off x="10767690" y="4640632"/>
            <a:ext cx="1081690" cy="830997"/>
          </a:xfrm>
          <a:prstGeom prst="rect">
            <a:avLst/>
          </a:prstGeom>
          <a:noFill/>
        </p:spPr>
        <p:txBody>
          <a:bodyPr wrap="square" rtlCol="0">
            <a:spAutoFit/>
          </a:bodyPr>
          <a:lstStyle/>
          <a:p>
            <a:r>
              <a:rPr lang="en-BH" sz="1200" b="1"/>
              <a:t>85% = provision + making sense of data</a:t>
            </a:r>
          </a:p>
        </p:txBody>
      </p:sp>
      <p:pic>
        <p:nvPicPr>
          <p:cNvPr id="10" name="Picture 9">
            <a:extLst>
              <a:ext uri="{FF2B5EF4-FFF2-40B4-BE49-F238E27FC236}">
                <a16:creationId xmlns:a16="http://schemas.microsoft.com/office/drawing/2014/main" id="{5F936F8C-6D69-5543-AF46-7E41FBB2BBA2}"/>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72800" y="5638800"/>
            <a:ext cx="1219200" cy="1219200"/>
          </a:xfrm>
          <a:prstGeom prst="rect">
            <a:avLst/>
          </a:prstGeom>
        </p:spPr>
      </p:pic>
      <p:pic>
        <p:nvPicPr>
          <p:cNvPr id="8" name="Slide 19 B" descr="Slide 19 B">
            <a:hlinkClick r:id="" action="ppaction://media"/>
            <a:extLst>
              <a:ext uri="{FF2B5EF4-FFF2-40B4-BE49-F238E27FC236}">
                <a16:creationId xmlns:a16="http://schemas.microsoft.com/office/drawing/2014/main" id="{3887A115-14C8-A04D-BEB6-E014A09FD27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79200" y="0"/>
            <a:ext cx="812800" cy="812800"/>
          </a:xfrm>
          <a:prstGeom prst="rect">
            <a:avLst/>
          </a:prstGeom>
        </p:spPr>
      </p:pic>
    </p:spTree>
    <p:extLst>
      <p:ext uri="{BB962C8B-B14F-4D97-AF65-F5344CB8AC3E}">
        <p14:creationId xmlns:p14="http://schemas.microsoft.com/office/powerpoint/2010/main" val="4217969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586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F4C5FEA-AA9C-458A-8D2A-CBFC7B2BD3A3}"/>
              </a:ext>
            </a:extLst>
          </p:cNvPr>
          <p:cNvSpPr>
            <a:spLocks noGrp="1"/>
          </p:cNvSpPr>
          <p:nvPr>
            <p:ph type="title"/>
          </p:nvPr>
        </p:nvSpPr>
        <p:spPr/>
        <p:txBody>
          <a:bodyPr/>
          <a:lstStyle/>
          <a:p>
            <a:r>
              <a:rPr lang="en-CA" b="1"/>
              <a:t>Overview of the 27 Identified Data Service Providers</a:t>
            </a:r>
          </a:p>
        </p:txBody>
      </p:sp>
      <p:pic>
        <p:nvPicPr>
          <p:cNvPr id="6" name="Picture 5">
            <a:extLst>
              <a:ext uri="{FF2B5EF4-FFF2-40B4-BE49-F238E27FC236}">
                <a16:creationId xmlns:a16="http://schemas.microsoft.com/office/drawing/2014/main" id="{97E34DBE-38A2-41A4-B65E-739A5DB67A31}"/>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72800" y="5635077"/>
            <a:ext cx="1219200" cy="1219200"/>
          </a:xfrm>
          <a:prstGeom prst="rect">
            <a:avLst/>
          </a:prstGeom>
        </p:spPr>
      </p:pic>
      <p:graphicFrame>
        <p:nvGraphicFramePr>
          <p:cNvPr id="9" name="Content Placeholder 4">
            <a:extLst>
              <a:ext uri="{FF2B5EF4-FFF2-40B4-BE49-F238E27FC236}">
                <a16:creationId xmlns:a16="http://schemas.microsoft.com/office/drawing/2014/main" id="{0494AE77-160D-468A-B5AE-A086E469BEA5}"/>
              </a:ext>
            </a:extLst>
          </p:cNvPr>
          <p:cNvGraphicFramePr>
            <a:graphicFrameLocks/>
          </p:cNvGraphicFramePr>
          <p:nvPr>
            <p:extLst>
              <p:ext uri="{D42A27DB-BD31-4B8C-83A1-F6EECF244321}">
                <p14:modId xmlns:p14="http://schemas.microsoft.com/office/powerpoint/2010/main" val="47486802"/>
              </p:ext>
            </p:extLst>
          </p:nvPr>
        </p:nvGraphicFramePr>
        <p:xfrm>
          <a:off x="891144" y="1690688"/>
          <a:ext cx="10515600" cy="4352544"/>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7" name="Slide 20" descr="Slide 20">
            <a:hlinkClick r:id="" action="ppaction://media"/>
            <a:extLst>
              <a:ext uri="{FF2B5EF4-FFF2-40B4-BE49-F238E27FC236}">
                <a16:creationId xmlns:a16="http://schemas.microsoft.com/office/drawing/2014/main" id="{8DD73D78-0E20-7D4B-94E1-74D567D41405}"/>
              </a:ext>
            </a:extLst>
          </p:cNvPr>
          <p:cNvPicPr>
            <a:picLocks noChangeAspect="1"/>
          </p:cNvPicPr>
          <p:nvPr>
            <a:audioFile r:link="rId1"/>
            <p:extLst>
              <p:ext uri="{DAA4B4D4-6D71-4841-9C94-3DE7FCFB9230}">
                <p14:media xmlns:p14="http://schemas.microsoft.com/office/powerpoint/2010/main" r:embed="rId2">
                  <p14:trim st="538.975"/>
                </p14:media>
              </p:ext>
            </p:extLst>
          </p:nvPr>
        </p:nvPicPr>
        <p:blipFill>
          <a:blip r:embed="rId11"/>
          <a:stretch>
            <a:fillRect/>
          </a:stretch>
        </p:blipFill>
        <p:spPr>
          <a:xfrm>
            <a:off x="11353800" y="7687"/>
            <a:ext cx="812800" cy="812800"/>
          </a:xfrm>
          <a:prstGeom prst="rect">
            <a:avLst/>
          </a:prstGeom>
        </p:spPr>
      </p:pic>
    </p:spTree>
    <p:extLst>
      <p:ext uri="{BB962C8B-B14F-4D97-AF65-F5344CB8AC3E}">
        <p14:creationId xmlns:p14="http://schemas.microsoft.com/office/powerpoint/2010/main" val="3243519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26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F3F23CD-414A-664A-AF93-5302B6560EC3}"/>
              </a:ext>
            </a:extLst>
          </p:cNvPr>
          <p:cNvSpPr txBox="1">
            <a:spLocks/>
          </p:cNvSpPr>
          <p:nvPr/>
        </p:nvSpPr>
        <p:spPr>
          <a:xfrm>
            <a:off x="517354" y="541421"/>
            <a:ext cx="8321846" cy="75799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400" b="1"/>
              <a:t>Company Messaging</a:t>
            </a:r>
          </a:p>
        </p:txBody>
      </p:sp>
      <p:sp>
        <p:nvSpPr>
          <p:cNvPr id="2" name="Snip Single Corner Rectangle 1">
            <a:extLst>
              <a:ext uri="{FF2B5EF4-FFF2-40B4-BE49-F238E27FC236}">
                <a16:creationId xmlns:a16="http://schemas.microsoft.com/office/drawing/2014/main" id="{DA31DA00-34B2-F346-8A67-24F7EBC6A6AB}"/>
              </a:ext>
            </a:extLst>
          </p:cNvPr>
          <p:cNvSpPr/>
          <p:nvPr/>
        </p:nvSpPr>
        <p:spPr>
          <a:xfrm>
            <a:off x="634999" y="2577090"/>
            <a:ext cx="3435556" cy="1558339"/>
          </a:xfrm>
          <a:prstGeom prst="snip1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600" b="1" i="1" dirty="0">
                <a:solidFill>
                  <a:schemeClr val="tx1"/>
                </a:solidFill>
              </a:rPr>
              <a:t>“Uncover previously unnoticed insights by performing sophisticated data science analysis on massive datasets”</a:t>
            </a:r>
          </a:p>
          <a:p>
            <a:r>
              <a:rPr lang="en-US" sz="1600" dirty="0">
                <a:solidFill>
                  <a:schemeClr val="tx1"/>
                </a:solidFill>
              </a:rPr>
              <a:t>-Salesforce Audience</a:t>
            </a:r>
            <a:endParaRPr lang="en-BH" sz="1600" dirty="0">
              <a:solidFill>
                <a:schemeClr val="tx1"/>
              </a:solidFill>
            </a:endParaRPr>
          </a:p>
        </p:txBody>
      </p:sp>
      <p:sp>
        <p:nvSpPr>
          <p:cNvPr id="6" name="Snip Single Corner Rectangle 5">
            <a:extLst>
              <a:ext uri="{FF2B5EF4-FFF2-40B4-BE49-F238E27FC236}">
                <a16:creationId xmlns:a16="http://schemas.microsoft.com/office/drawing/2014/main" id="{681F650C-67CE-294B-A134-E0B1965F6B75}"/>
              </a:ext>
            </a:extLst>
          </p:cNvPr>
          <p:cNvSpPr/>
          <p:nvPr/>
        </p:nvSpPr>
        <p:spPr>
          <a:xfrm>
            <a:off x="634999" y="4380871"/>
            <a:ext cx="3435555" cy="1558339"/>
          </a:xfrm>
          <a:prstGeom prst="snip1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BH" sz="1600" b="1" i="1" dirty="0">
                <a:solidFill>
                  <a:schemeClr val="tx1"/>
                </a:solidFill>
              </a:rPr>
              <a:t>“</a:t>
            </a:r>
            <a:r>
              <a:rPr lang="en-US" sz="1600" b="1" i="1" dirty="0">
                <a:solidFill>
                  <a:schemeClr val="tx1"/>
                </a:solidFill>
              </a:rPr>
              <a:t>AWS Data Exchange makes it easy to find, subscribe to, and use third-party data in the cloud.”</a:t>
            </a:r>
          </a:p>
          <a:p>
            <a:r>
              <a:rPr lang="en-US" sz="1600" dirty="0">
                <a:solidFill>
                  <a:schemeClr val="tx1"/>
                </a:solidFill>
              </a:rPr>
              <a:t>-Amazon Web Services</a:t>
            </a:r>
            <a:endParaRPr lang="en-BH" sz="1600" dirty="0">
              <a:solidFill>
                <a:schemeClr val="tx1"/>
              </a:solidFill>
            </a:endParaRPr>
          </a:p>
        </p:txBody>
      </p:sp>
      <p:sp>
        <p:nvSpPr>
          <p:cNvPr id="7" name="Snip Single Corner Rectangle 6">
            <a:extLst>
              <a:ext uri="{FF2B5EF4-FFF2-40B4-BE49-F238E27FC236}">
                <a16:creationId xmlns:a16="http://schemas.microsoft.com/office/drawing/2014/main" id="{C2504AE9-5D4C-7D47-B207-50A7771A365F}"/>
              </a:ext>
            </a:extLst>
          </p:cNvPr>
          <p:cNvSpPr/>
          <p:nvPr/>
        </p:nvSpPr>
        <p:spPr>
          <a:xfrm>
            <a:off x="4274168" y="2577091"/>
            <a:ext cx="3435555" cy="1558339"/>
          </a:xfrm>
          <a:prstGeom prst="snip1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BH" sz="1600" b="1" i="1" dirty="0">
                <a:solidFill>
                  <a:schemeClr val="tx1"/>
                </a:solidFill>
              </a:rPr>
              <a:t>”</a:t>
            </a:r>
            <a:r>
              <a:rPr lang="en-US" sz="1600" b="1" i="1" dirty="0">
                <a:solidFill>
                  <a:schemeClr val="tx1"/>
                </a:solidFill>
              </a:rPr>
              <a:t>Getting the edge on your competition isn’t just about moving ahead. It’s about digging down and making sense of your data. </a:t>
            </a:r>
            <a:r>
              <a:rPr lang="en-BH" sz="1600" b="1" i="1" dirty="0">
                <a:solidFill>
                  <a:schemeClr val="tx1"/>
                </a:solidFill>
              </a:rPr>
              <a:t>”</a:t>
            </a:r>
          </a:p>
          <a:p>
            <a:r>
              <a:rPr lang="en-BH" sz="1600" dirty="0">
                <a:solidFill>
                  <a:schemeClr val="tx1"/>
                </a:solidFill>
              </a:rPr>
              <a:t>-Adobe Audience Manager</a:t>
            </a:r>
          </a:p>
        </p:txBody>
      </p:sp>
      <p:sp>
        <p:nvSpPr>
          <p:cNvPr id="8" name="Snip Single Corner Rectangle 7">
            <a:extLst>
              <a:ext uri="{FF2B5EF4-FFF2-40B4-BE49-F238E27FC236}">
                <a16:creationId xmlns:a16="http://schemas.microsoft.com/office/drawing/2014/main" id="{3DE2667F-63D6-E645-ACAB-309F7DF94518}"/>
              </a:ext>
            </a:extLst>
          </p:cNvPr>
          <p:cNvSpPr/>
          <p:nvPr/>
        </p:nvSpPr>
        <p:spPr>
          <a:xfrm>
            <a:off x="4274168" y="4380871"/>
            <a:ext cx="3435554" cy="1558339"/>
          </a:xfrm>
          <a:prstGeom prst="snip1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BH" sz="1600" b="1" i="1" dirty="0">
                <a:solidFill>
                  <a:schemeClr val="tx1"/>
                </a:solidFill>
              </a:rPr>
              <a:t>“We are on a mission to help organizations leverage the power of our data and identity solutions to deliver innovative products”</a:t>
            </a:r>
          </a:p>
          <a:p>
            <a:r>
              <a:rPr lang="en-BH" sz="1600" dirty="0">
                <a:solidFill>
                  <a:schemeClr val="tx1"/>
                </a:solidFill>
              </a:rPr>
              <a:t>-Liveramp</a:t>
            </a:r>
          </a:p>
        </p:txBody>
      </p:sp>
      <p:sp>
        <p:nvSpPr>
          <p:cNvPr id="9" name="Snip Single Corner Rectangle 8">
            <a:extLst>
              <a:ext uri="{FF2B5EF4-FFF2-40B4-BE49-F238E27FC236}">
                <a16:creationId xmlns:a16="http://schemas.microsoft.com/office/drawing/2014/main" id="{C7522B78-293D-7A40-9A42-2782C2DF1662}"/>
              </a:ext>
            </a:extLst>
          </p:cNvPr>
          <p:cNvSpPr/>
          <p:nvPr/>
        </p:nvSpPr>
        <p:spPr>
          <a:xfrm>
            <a:off x="7913336" y="4380871"/>
            <a:ext cx="3378200" cy="1558339"/>
          </a:xfrm>
          <a:prstGeom prst="snip1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BH" sz="1600" b="1" dirty="0">
                <a:solidFill>
                  <a:schemeClr val="tx1"/>
                </a:solidFill>
              </a:rPr>
              <a:t>“</a:t>
            </a:r>
            <a:r>
              <a:rPr lang="en-BH" sz="1600" b="1" i="1" dirty="0">
                <a:solidFill>
                  <a:schemeClr val="tx1"/>
                </a:solidFill>
              </a:rPr>
              <a:t>We have a deep commitment to evidence-based decision making for one reason, to help you achieve results</a:t>
            </a:r>
            <a:r>
              <a:rPr lang="en-BH" sz="1600" b="1" dirty="0">
                <a:solidFill>
                  <a:schemeClr val="tx1"/>
                </a:solidFill>
              </a:rPr>
              <a:t>”</a:t>
            </a:r>
          </a:p>
          <a:p>
            <a:r>
              <a:rPr lang="en-BH" sz="1600" dirty="0">
                <a:solidFill>
                  <a:schemeClr val="tx1"/>
                </a:solidFill>
              </a:rPr>
              <a:t>-Environics Analytics</a:t>
            </a:r>
          </a:p>
        </p:txBody>
      </p:sp>
      <p:sp>
        <p:nvSpPr>
          <p:cNvPr id="10" name="Snip Single Corner Rectangle 9">
            <a:extLst>
              <a:ext uri="{FF2B5EF4-FFF2-40B4-BE49-F238E27FC236}">
                <a16:creationId xmlns:a16="http://schemas.microsoft.com/office/drawing/2014/main" id="{7D1D0C57-4D50-8848-B49E-569037B27C27}"/>
              </a:ext>
            </a:extLst>
          </p:cNvPr>
          <p:cNvSpPr/>
          <p:nvPr/>
        </p:nvSpPr>
        <p:spPr>
          <a:xfrm>
            <a:off x="7913335" y="2577091"/>
            <a:ext cx="3378201" cy="1558339"/>
          </a:xfrm>
          <a:prstGeom prst="snip1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600" b="1" i="1" dirty="0">
                <a:solidFill>
                  <a:schemeClr val="tx1"/>
                </a:solidFill>
              </a:rPr>
              <a:t>“It is our expertise at extracting models and analytical insights from this data that enables us to drive revenue for your business” </a:t>
            </a:r>
          </a:p>
          <a:p>
            <a:r>
              <a:rPr lang="en-US" sz="1600" dirty="0">
                <a:solidFill>
                  <a:schemeClr val="tx1"/>
                </a:solidFill>
              </a:rPr>
              <a:t>-</a:t>
            </a:r>
            <a:r>
              <a:rPr lang="en-US" sz="1600" dirty="0" err="1">
                <a:solidFill>
                  <a:schemeClr val="tx1"/>
                </a:solidFill>
              </a:rPr>
              <a:t>InfoCanada</a:t>
            </a:r>
            <a:endParaRPr lang="en-BH" sz="1600" dirty="0">
              <a:solidFill>
                <a:schemeClr val="tx1"/>
              </a:solidFill>
            </a:endParaRPr>
          </a:p>
        </p:txBody>
      </p:sp>
      <p:sp>
        <p:nvSpPr>
          <p:cNvPr id="3" name="Rectangle 2">
            <a:extLst>
              <a:ext uri="{FF2B5EF4-FFF2-40B4-BE49-F238E27FC236}">
                <a16:creationId xmlns:a16="http://schemas.microsoft.com/office/drawing/2014/main" id="{47DAE4B9-B705-9A45-862A-5269285C6849}"/>
              </a:ext>
            </a:extLst>
          </p:cNvPr>
          <p:cNvSpPr/>
          <p:nvPr/>
        </p:nvSpPr>
        <p:spPr>
          <a:xfrm>
            <a:off x="635061" y="1365777"/>
            <a:ext cx="10663538" cy="843387"/>
          </a:xfrm>
          <a:prstGeom prst="rect">
            <a:avLst/>
          </a:prstGeom>
          <a:solidFill>
            <a:srgbClr val="2E405A"/>
          </a:solidFill>
        </p:spPr>
        <p:txBody>
          <a:bodyPr wrap="square">
            <a:spAutoFit/>
          </a:bodyPr>
          <a:lstStyle/>
          <a:p>
            <a:r>
              <a:rPr lang="en-US" sz="2400">
                <a:solidFill>
                  <a:schemeClr val="bg1"/>
                </a:solidFill>
              </a:rPr>
              <a:t>Most of the website messaging focuses on these client needs: </a:t>
            </a:r>
            <a:br>
              <a:rPr lang="en-US" sz="2400">
                <a:solidFill>
                  <a:schemeClr val="bg1"/>
                </a:solidFill>
              </a:rPr>
            </a:br>
            <a:r>
              <a:rPr lang="en-US" sz="2400">
                <a:solidFill>
                  <a:schemeClr val="bg1"/>
                </a:solidFill>
              </a:rPr>
              <a:t>ROI, conversion, better decision making</a:t>
            </a:r>
          </a:p>
        </p:txBody>
      </p:sp>
      <p:pic>
        <p:nvPicPr>
          <p:cNvPr id="13" name="Picture 12">
            <a:extLst>
              <a:ext uri="{FF2B5EF4-FFF2-40B4-BE49-F238E27FC236}">
                <a16:creationId xmlns:a16="http://schemas.microsoft.com/office/drawing/2014/main" id="{1EA66BC8-477B-FB4B-A915-98E26DA01A52}"/>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87314" y="5638800"/>
            <a:ext cx="1219200" cy="1219200"/>
          </a:xfrm>
          <a:prstGeom prst="rect">
            <a:avLst/>
          </a:prstGeom>
        </p:spPr>
      </p:pic>
      <p:pic>
        <p:nvPicPr>
          <p:cNvPr id="12" name="Slide 21" descr="Slide 21">
            <a:hlinkClick r:id="" action="ppaction://media"/>
            <a:extLst>
              <a:ext uri="{FF2B5EF4-FFF2-40B4-BE49-F238E27FC236}">
                <a16:creationId xmlns:a16="http://schemas.microsoft.com/office/drawing/2014/main" id="{111AAF8C-8A95-AD44-AACC-0CF557A17890}"/>
              </a:ext>
            </a:extLst>
          </p:cNvPr>
          <p:cNvPicPr>
            <a:picLocks noChangeAspect="1"/>
          </p:cNvPicPr>
          <p:nvPr>
            <a:audioFile r:link="rId1"/>
            <p:extLst>
              <p:ext uri="{DAA4B4D4-6D71-4841-9C94-3DE7FCFB9230}">
                <p14:media xmlns:p14="http://schemas.microsoft.com/office/powerpoint/2010/main" r:embed="rId2">
                  <p14:trim st="376.2035"/>
                </p14:media>
              </p:ext>
            </p:extLst>
          </p:nvPr>
        </p:nvPicPr>
        <p:blipFill>
          <a:blip r:embed="rId5"/>
          <a:stretch>
            <a:fillRect/>
          </a:stretch>
        </p:blipFill>
        <p:spPr>
          <a:xfrm>
            <a:off x="11379200" y="37726"/>
            <a:ext cx="812800" cy="812800"/>
          </a:xfrm>
          <a:prstGeom prst="rect">
            <a:avLst/>
          </a:prstGeom>
        </p:spPr>
      </p:pic>
    </p:spTree>
    <p:extLst>
      <p:ext uri="{BB962C8B-B14F-4D97-AF65-F5344CB8AC3E}">
        <p14:creationId xmlns:p14="http://schemas.microsoft.com/office/powerpoint/2010/main" val="736427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46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F3F23CD-414A-664A-AF93-5302B6560EC3}"/>
              </a:ext>
            </a:extLst>
          </p:cNvPr>
          <p:cNvSpPr txBox="1">
            <a:spLocks/>
          </p:cNvSpPr>
          <p:nvPr/>
        </p:nvSpPr>
        <p:spPr>
          <a:xfrm>
            <a:off x="517354" y="541421"/>
            <a:ext cx="8321846" cy="75799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400" b="1"/>
              <a:t>Inclusion in Big Data</a:t>
            </a:r>
          </a:p>
        </p:txBody>
      </p:sp>
      <p:pic>
        <p:nvPicPr>
          <p:cNvPr id="3" name="Picture 2" descr="Simply using information from the internet to train AI programs will &amp;#34;magnify the stereotypes, the biases, and the false information that already exists.&amp;#34;">
            <a:extLst>
              <a:ext uri="{FF2B5EF4-FFF2-40B4-BE49-F238E27FC236}">
                <a16:creationId xmlns:a16="http://schemas.microsoft.com/office/drawing/2014/main" id="{8BF7D9D8-95CE-5F4B-887D-4D937F0EE98A}"/>
              </a:ext>
            </a:extLst>
          </p:cNvPr>
          <p:cNvPicPr>
            <a:picLocks noChangeAspect="1"/>
          </p:cNvPicPr>
          <p:nvPr/>
        </p:nvPicPr>
        <p:blipFill>
          <a:blip r:embed="rId4"/>
          <a:stretch>
            <a:fillRect/>
          </a:stretch>
        </p:blipFill>
        <p:spPr>
          <a:xfrm>
            <a:off x="2284806" y="3686317"/>
            <a:ext cx="6286032" cy="1380345"/>
          </a:xfrm>
          <a:prstGeom prst="rect">
            <a:avLst/>
          </a:prstGeom>
        </p:spPr>
      </p:pic>
      <p:pic>
        <p:nvPicPr>
          <p:cNvPr id="9" name="Picture 8" descr="slaesforce logo">
            <a:extLst>
              <a:ext uri="{FF2B5EF4-FFF2-40B4-BE49-F238E27FC236}">
                <a16:creationId xmlns:a16="http://schemas.microsoft.com/office/drawing/2014/main" id="{B7AFAE41-7511-7345-8299-9843CEA74C1E}"/>
              </a:ext>
            </a:extLst>
          </p:cNvPr>
          <p:cNvPicPr>
            <a:picLocks noChangeAspect="1"/>
          </p:cNvPicPr>
          <p:nvPr/>
        </p:nvPicPr>
        <p:blipFill>
          <a:blip r:embed="rId5"/>
          <a:stretch>
            <a:fillRect/>
          </a:stretch>
        </p:blipFill>
        <p:spPr>
          <a:xfrm>
            <a:off x="819264" y="3918404"/>
            <a:ext cx="1157215" cy="810051"/>
          </a:xfrm>
          <a:prstGeom prst="rect">
            <a:avLst/>
          </a:prstGeom>
        </p:spPr>
      </p:pic>
      <p:pic>
        <p:nvPicPr>
          <p:cNvPr id="10" name="Picture 9" descr="Does your reliance on big data raise ethical or fairness concerns? You should question what goes into an analytics model and balance its predictive value with considerations of fairness and inclusion. ">
            <a:extLst>
              <a:ext uri="{FF2B5EF4-FFF2-40B4-BE49-F238E27FC236}">
                <a16:creationId xmlns:a16="http://schemas.microsoft.com/office/drawing/2014/main" id="{33864BE7-AF83-464B-BDA6-77291F95301D}"/>
              </a:ext>
            </a:extLst>
          </p:cNvPr>
          <p:cNvPicPr>
            <a:picLocks noChangeAspect="1"/>
          </p:cNvPicPr>
          <p:nvPr/>
        </p:nvPicPr>
        <p:blipFill>
          <a:blip r:embed="rId6"/>
          <a:stretch>
            <a:fillRect/>
          </a:stretch>
        </p:blipFill>
        <p:spPr>
          <a:xfrm>
            <a:off x="2534622" y="2593944"/>
            <a:ext cx="8750300" cy="965200"/>
          </a:xfrm>
          <a:prstGeom prst="rect">
            <a:avLst/>
          </a:prstGeom>
        </p:spPr>
      </p:pic>
      <p:pic>
        <p:nvPicPr>
          <p:cNvPr id="11" name="Picture 10" descr="neustar logo">
            <a:extLst>
              <a:ext uri="{FF2B5EF4-FFF2-40B4-BE49-F238E27FC236}">
                <a16:creationId xmlns:a16="http://schemas.microsoft.com/office/drawing/2014/main" id="{96A6FEDD-0952-214E-9CFF-A0D4354DDA5F}"/>
              </a:ext>
            </a:extLst>
          </p:cNvPr>
          <p:cNvPicPr>
            <a:picLocks noChangeAspect="1"/>
          </p:cNvPicPr>
          <p:nvPr/>
        </p:nvPicPr>
        <p:blipFill rotWithShape="1">
          <a:blip r:embed="rId7"/>
          <a:srcRect l="25311" t="36772" r="25944" b="36768"/>
          <a:stretch/>
        </p:blipFill>
        <p:spPr>
          <a:xfrm>
            <a:off x="708904" y="2872536"/>
            <a:ext cx="1436339" cy="408016"/>
          </a:xfrm>
          <a:prstGeom prst="rect">
            <a:avLst/>
          </a:prstGeom>
        </p:spPr>
      </p:pic>
      <p:pic>
        <p:nvPicPr>
          <p:cNvPr id="12" name="Picture 11" descr="Measuring the impact of consumers with disabilities.">
            <a:extLst>
              <a:ext uri="{FF2B5EF4-FFF2-40B4-BE49-F238E27FC236}">
                <a16:creationId xmlns:a16="http://schemas.microsoft.com/office/drawing/2014/main" id="{8795D7B0-A8DA-9A46-826D-308F621E0125}"/>
              </a:ext>
            </a:extLst>
          </p:cNvPr>
          <p:cNvPicPr>
            <a:picLocks noChangeAspect="1"/>
          </p:cNvPicPr>
          <p:nvPr/>
        </p:nvPicPr>
        <p:blipFill rotWithShape="1">
          <a:blip r:embed="rId8"/>
          <a:srcRect b="10332"/>
          <a:stretch/>
        </p:blipFill>
        <p:spPr>
          <a:xfrm>
            <a:off x="2582724" y="5208742"/>
            <a:ext cx="6286033" cy="810052"/>
          </a:xfrm>
          <a:prstGeom prst="rect">
            <a:avLst/>
          </a:prstGeom>
        </p:spPr>
      </p:pic>
      <p:pic>
        <p:nvPicPr>
          <p:cNvPr id="13" name="Picture 12" descr="nielsen logo">
            <a:extLst>
              <a:ext uri="{FF2B5EF4-FFF2-40B4-BE49-F238E27FC236}">
                <a16:creationId xmlns:a16="http://schemas.microsoft.com/office/drawing/2014/main" id="{6908B0D3-F0C5-3F40-8FFF-85403B16470A}"/>
              </a:ext>
            </a:extLst>
          </p:cNvPr>
          <p:cNvPicPr>
            <a:picLocks noChangeAspect="1"/>
          </p:cNvPicPr>
          <p:nvPr/>
        </p:nvPicPr>
        <p:blipFill rotWithShape="1">
          <a:blip r:embed="rId9"/>
          <a:srcRect t="28890" b="29710"/>
          <a:stretch/>
        </p:blipFill>
        <p:spPr>
          <a:xfrm>
            <a:off x="517354" y="5351987"/>
            <a:ext cx="1736184" cy="541477"/>
          </a:xfrm>
          <a:prstGeom prst="rect">
            <a:avLst/>
          </a:prstGeom>
        </p:spPr>
      </p:pic>
      <p:sp>
        <p:nvSpPr>
          <p:cNvPr id="14" name="Rectangle 13">
            <a:extLst>
              <a:ext uri="{FF2B5EF4-FFF2-40B4-BE49-F238E27FC236}">
                <a16:creationId xmlns:a16="http://schemas.microsoft.com/office/drawing/2014/main" id="{4E8D2200-065D-994F-B926-61640BC0667A}"/>
              </a:ext>
            </a:extLst>
          </p:cNvPr>
          <p:cNvSpPr/>
          <p:nvPr/>
        </p:nvSpPr>
        <p:spPr>
          <a:xfrm>
            <a:off x="612357" y="1315352"/>
            <a:ext cx="9822760" cy="1015663"/>
          </a:xfrm>
          <a:prstGeom prst="rect">
            <a:avLst/>
          </a:prstGeom>
          <a:solidFill>
            <a:srgbClr val="2E405A"/>
          </a:solidFill>
        </p:spPr>
        <p:txBody>
          <a:bodyPr wrap="square">
            <a:spAutoFit/>
          </a:bodyPr>
          <a:lstStyle/>
          <a:p>
            <a:r>
              <a:rPr lang="en-US" sz="2000">
                <a:solidFill>
                  <a:schemeClr val="bg1"/>
                </a:solidFill>
              </a:rPr>
              <a:t>Because many clients do not understand the economic value and importance of inclusion as well as concerns around data ethics, the </a:t>
            </a:r>
            <a:r>
              <a:rPr lang="en-US" sz="2000" dirty="0">
                <a:solidFill>
                  <a:schemeClr val="bg1"/>
                </a:solidFill>
              </a:rPr>
              <a:t>topic may not</a:t>
            </a:r>
            <a:r>
              <a:rPr lang="en-US" sz="2000">
                <a:solidFill>
                  <a:schemeClr val="bg1"/>
                </a:solidFill>
              </a:rPr>
              <a:t> arise unless a proactive stance is taken by the data services company as in these examples:</a:t>
            </a:r>
          </a:p>
        </p:txBody>
      </p:sp>
      <p:pic>
        <p:nvPicPr>
          <p:cNvPr id="16" name="Picture 15">
            <a:extLst>
              <a:ext uri="{FF2B5EF4-FFF2-40B4-BE49-F238E27FC236}">
                <a16:creationId xmlns:a16="http://schemas.microsoft.com/office/drawing/2014/main" id="{35B608F5-435D-7B48-9B48-D0CCAF5DEAC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974924" y="5635732"/>
            <a:ext cx="1219200" cy="1219200"/>
          </a:xfrm>
          <a:prstGeom prst="rect">
            <a:avLst/>
          </a:prstGeom>
        </p:spPr>
      </p:pic>
      <p:pic>
        <p:nvPicPr>
          <p:cNvPr id="6" name="Slide 22" descr="Slide 22">
            <a:hlinkClick r:id="" action="ppaction://media"/>
            <a:extLst>
              <a:ext uri="{FF2B5EF4-FFF2-40B4-BE49-F238E27FC236}">
                <a16:creationId xmlns:a16="http://schemas.microsoft.com/office/drawing/2014/main" id="{9A41B633-1864-4E40-A936-D3C1CCD54C8C}"/>
              </a:ext>
            </a:extLst>
          </p:cNvPr>
          <p:cNvPicPr>
            <a:picLocks noChangeAspect="1"/>
          </p:cNvPicPr>
          <p:nvPr>
            <a:audioFile r:link="rId1"/>
            <p:extLst>
              <p:ext uri="{DAA4B4D4-6D71-4841-9C94-3DE7FCFB9230}">
                <p14:media xmlns:p14="http://schemas.microsoft.com/office/powerpoint/2010/main" r:embed="rId2">
                  <p14:trim st="378.1205"/>
                </p14:media>
              </p:ext>
            </p:extLst>
          </p:nvPr>
        </p:nvPicPr>
        <p:blipFill>
          <a:blip r:embed="rId11"/>
          <a:stretch>
            <a:fillRect/>
          </a:stretch>
        </p:blipFill>
        <p:spPr>
          <a:xfrm>
            <a:off x="11398257" y="0"/>
            <a:ext cx="812800" cy="812800"/>
          </a:xfrm>
          <a:prstGeom prst="rect">
            <a:avLst/>
          </a:prstGeom>
        </p:spPr>
      </p:pic>
    </p:spTree>
    <p:extLst>
      <p:ext uri="{BB962C8B-B14F-4D97-AF65-F5344CB8AC3E}">
        <p14:creationId xmlns:p14="http://schemas.microsoft.com/office/powerpoint/2010/main" val="1270742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44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6ECA6DCB-B7E1-40A9-9524-540C6DA40B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6FC8C293-AA0F-4256-8263-CB9288ABE632}"/>
              </a:ext>
            </a:extLst>
          </p:cNvPr>
          <p:cNvSpPr>
            <a:spLocks noGrp="1"/>
          </p:cNvSpPr>
          <p:nvPr>
            <p:ph type="title"/>
          </p:nvPr>
        </p:nvSpPr>
        <p:spPr>
          <a:xfrm>
            <a:off x="589560" y="856180"/>
            <a:ext cx="5279408" cy="1128068"/>
          </a:xfrm>
        </p:spPr>
        <p:txBody>
          <a:bodyPr vert="horz" lIns="91440" tIns="45720" rIns="91440" bIns="45720" rtlCol="0" anchor="ctr">
            <a:normAutofit/>
          </a:bodyPr>
          <a:lstStyle/>
          <a:p>
            <a:r>
              <a:rPr lang="en-US" sz="3700" b="1" kern="1200">
                <a:solidFill>
                  <a:schemeClr val="tx1"/>
                </a:solidFill>
                <a:latin typeface="+mj-lt"/>
                <a:ea typeface="+mj-ea"/>
                <a:cs typeface="+mj-cs"/>
              </a:rPr>
              <a:t>Data Management Platforms (DMP) </a:t>
            </a:r>
            <a:endParaRPr lang="en-US" sz="3700" kern="1200">
              <a:solidFill>
                <a:schemeClr val="tx1"/>
              </a:solidFill>
              <a:latin typeface="+mj-lt"/>
              <a:ea typeface="+mj-ea"/>
              <a:cs typeface="+mj-cs"/>
            </a:endParaRPr>
          </a:p>
        </p:txBody>
      </p:sp>
      <p:grpSp>
        <p:nvGrpSpPr>
          <p:cNvPr id="32" name="Group 31">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33" name="Rectangle 32">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6" name="Rectangle 35">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123821"/>
            <a:ext cx="4975066"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49687" y="357447"/>
            <a:ext cx="4845488" cy="292358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Content Placeholder 22">
            <a:extLst>
              <a:ext uri="{FF2B5EF4-FFF2-40B4-BE49-F238E27FC236}">
                <a16:creationId xmlns:a16="http://schemas.microsoft.com/office/drawing/2014/main" id="{D56269DB-0411-4930-A7B3-E0734748F890}"/>
              </a:ext>
            </a:extLst>
          </p:cNvPr>
          <p:cNvPicPr>
            <a:picLocks noGrp="1" noChangeAspect="1"/>
          </p:cNvPicPr>
          <p:nvPr>
            <p:ph sz="half" idx="2"/>
          </p:nvPr>
        </p:nvPicPr>
        <p:blipFill rotWithShape="1">
          <a:blip r:embed="rId4">
            <a:extLst>
              <a:ext uri="{BEBA8EAE-BF5A-486C-A8C5-ECC9F3942E4B}">
                <a14:imgProps xmlns:a14="http://schemas.microsoft.com/office/drawing/2010/main">
                  <a14:imgLayer r:embed="rId5">
                    <a14:imgEffect>
                      <a14:sharpenSoften amount="50000"/>
                    </a14:imgEffect>
                  </a14:imgLayer>
                </a14:imgProps>
              </a:ext>
            </a:extLst>
          </a:blip>
          <a:srcRect r="4" b="11200"/>
          <a:stretch/>
        </p:blipFill>
        <p:spPr>
          <a:xfrm>
            <a:off x="7083423" y="581892"/>
            <a:ext cx="4397433" cy="2518756"/>
          </a:xfrm>
          <a:prstGeom prst="rect">
            <a:avLst/>
          </a:prstGeom>
        </p:spPr>
      </p:pic>
      <p:sp>
        <p:nvSpPr>
          <p:cNvPr id="42" name="Rectangle 41">
            <a:extLst>
              <a:ext uri="{FF2B5EF4-FFF2-40B4-BE49-F238E27FC236}">
                <a16:creationId xmlns:a16="http://schemas.microsoft.com/office/drawing/2014/main" id="{8CB5D2D7-DF65-4E86-BFBA-FFB9B5ACEB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49687" y="3505479"/>
            <a:ext cx="4845488" cy="292358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Content Placeholder 21">
            <a:extLst>
              <a:ext uri="{FF2B5EF4-FFF2-40B4-BE49-F238E27FC236}">
                <a16:creationId xmlns:a16="http://schemas.microsoft.com/office/drawing/2014/main" id="{1DF4AA8E-0C2C-41E4-A729-5DE3F603FAB8}"/>
              </a:ext>
            </a:extLst>
          </p:cNvPr>
          <p:cNvPicPr>
            <a:picLocks noChangeAspect="1"/>
          </p:cNvPicPr>
          <p:nvPr/>
        </p:nvPicPr>
        <p:blipFill rotWithShape="1">
          <a:blip r:embed="rId6">
            <a:extLst>
              <a:ext uri="{BEBA8EAE-BF5A-486C-A8C5-ECC9F3942E4B}">
                <a14:imgProps xmlns:a14="http://schemas.microsoft.com/office/drawing/2010/main">
                  <a14:imgLayer r:embed="rId7">
                    <a14:imgEffect>
                      <a14:sharpenSoften amount="50000"/>
                    </a14:imgEffect>
                  </a14:imgLayer>
                </a14:imgProps>
              </a:ext>
            </a:extLst>
          </a:blip>
          <a:srcRect t="9044" r="1" b="1"/>
          <a:stretch/>
        </p:blipFill>
        <p:spPr>
          <a:xfrm>
            <a:off x="7083423" y="3707894"/>
            <a:ext cx="4395569" cy="2518756"/>
          </a:xfrm>
          <a:prstGeom prst="rect">
            <a:avLst/>
          </a:prstGeom>
        </p:spPr>
      </p:pic>
      <p:sp>
        <p:nvSpPr>
          <p:cNvPr id="35" name="Content Placeholder 34">
            <a:extLst>
              <a:ext uri="{FF2B5EF4-FFF2-40B4-BE49-F238E27FC236}">
                <a16:creationId xmlns:a16="http://schemas.microsoft.com/office/drawing/2014/main" id="{D959FA80-DD29-43A2-8F50-0AD4CEF3B230}"/>
              </a:ext>
            </a:extLst>
          </p:cNvPr>
          <p:cNvSpPr>
            <a:spLocks noGrp="1"/>
          </p:cNvSpPr>
          <p:nvPr>
            <p:ph sz="half" idx="1"/>
          </p:nvPr>
        </p:nvSpPr>
        <p:spPr>
          <a:xfrm>
            <a:off x="590550" y="2330450"/>
            <a:ext cx="5278438" cy="2675604"/>
          </a:xfrm>
          <a:prstGeom prst="rect">
            <a:avLst/>
          </a:prstGeom>
        </p:spPr>
        <p:txBody>
          <a:bodyPr>
            <a:spAutoFit/>
          </a:bodyPr>
          <a:lstStyle/>
          <a:p>
            <a:pPr marL="285750" indent="-285750">
              <a:buFont typeface="Arial" panose="020B0604020202020204" pitchFamily="34" charset="0"/>
              <a:buChar char="•"/>
            </a:pPr>
            <a:r>
              <a:rPr lang="en-US" dirty="0"/>
              <a:t>Companies offering data management platforms (DMP) may help automate data science functions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
        <p:nvSpPr>
          <p:cNvPr id="37" name="TextBox 36">
            <a:extLst>
              <a:ext uri="{FF2B5EF4-FFF2-40B4-BE49-F238E27FC236}">
                <a16:creationId xmlns:a16="http://schemas.microsoft.com/office/drawing/2014/main" id="{A873F4A2-69ED-412C-BA5E-2351FBE827E5}"/>
              </a:ext>
            </a:extLst>
          </p:cNvPr>
          <p:cNvSpPr txBox="1"/>
          <p:nvPr/>
        </p:nvSpPr>
        <p:spPr>
          <a:xfrm>
            <a:off x="6849685" y="6136677"/>
            <a:ext cx="4747803" cy="338554"/>
          </a:xfrm>
          <a:prstGeom prst="rect">
            <a:avLst/>
          </a:prstGeom>
          <a:noFill/>
        </p:spPr>
        <p:txBody>
          <a:bodyPr wrap="square" rtlCol="0">
            <a:spAutoFit/>
          </a:bodyPr>
          <a:lstStyle/>
          <a:p>
            <a:r>
              <a:rPr lang="en-BH" sz="1600" dirty="0"/>
              <a:t>Salesforce’s DMP uses a proprietary AI to analyze data</a:t>
            </a:r>
          </a:p>
        </p:txBody>
      </p:sp>
      <p:sp>
        <p:nvSpPr>
          <p:cNvPr id="39" name="TextBox 38">
            <a:extLst>
              <a:ext uri="{FF2B5EF4-FFF2-40B4-BE49-F238E27FC236}">
                <a16:creationId xmlns:a16="http://schemas.microsoft.com/office/drawing/2014/main" id="{5EF62940-72A3-4132-A79E-BD568F24134F}"/>
              </a:ext>
            </a:extLst>
          </p:cNvPr>
          <p:cNvSpPr txBox="1"/>
          <p:nvPr/>
        </p:nvSpPr>
        <p:spPr>
          <a:xfrm>
            <a:off x="6817581" y="3013967"/>
            <a:ext cx="4812010" cy="338554"/>
          </a:xfrm>
          <a:prstGeom prst="rect">
            <a:avLst/>
          </a:prstGeom>
          <a:noFill/>
        </p:spPr>
        <p:txBody>
          <a:bodyPr wrap="square" rtlCol="0">
            <a:spAutoFit/>
          </a:bodyPr>
          <a:lstStyle/>
          <a:p>
            <a:r>
              <a:rPr lang="en-BH" sz="1600" dirty="0"/>
              <a:t>OnAudience provides data science tools in their DMP</a:t>
            </a:r>
          </a:p>
        </p:txBody>
      </p:sp>
      <p:pic>
        <p:nvPicPr>
          <p:cNvPr id="2" name="Slide 23" descr="Slide 23">
            <a:hlinkClick r:id="" action="ppaction://media"/>
            <a:extLst>
              <a:ext uri="{FF2B5EF4-FFF2-40B4-BE49-F238E27FC236}">
                <a16:creationId xmlns:a16="http://schemas.microsoft.com/office/drawing/2014/main" id="{A9A16E8C-7088-B24F-A2DD-CBBC646C57F7}"/>
              </a:ext>
            </a:extLst>
          </p:cNvPr>
          <p:cNvPicPr>
            <a:picLocks noChangeAspect="1"/>
          </p:cNvPicPr>
          <p:nvPr>
            <a:audioFile r:link="rId1"/>
            <p:extLst>
              <p:ext uri="{DAA4B4D4-6D71-4841-9C94-3DE7FCFB9230}">
                <p14:media xmlns:p14="http://schemas.microsoft.com/office/powerpoint/2010/main" r:embed="rId2">
                  <p14:trim st="337.4416"/>
                </p14:media>
              </p:ext>
            </p:extLst>
          </p:nvPr>
        </p:nvPicPr>
        <p:blipFill>
          <a:blip r:embed="rId8"/>
          <a:stretch>
            <a:fillRect/>
          </a:stretch>
        </p:blipFill>
        <p:spPr>
          <a:xfrm>
            <a:off x="11379200" y="895"/>
            <a:ext cx="812800" cy="812800"/>
          </a:xfrm>
          <a:prstGeom prst="rect">
            <a:avLst/>
          </a:prstGeom>
        </p:spPr>
      </p:pic>
    </p:spTree>
    <p:extLst>
      <p:ext uri="{BB962C8B-B14F-4D97-AF65-F5344CB8AC3E}">
        <p14:creationId xmlns:p14="http://schemas.microsoft.com/office/powerpoint/2010/main" val="224458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82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FF81F8D5-515A-45DC-B296-30AB11F2C1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90464369-70FA-42AF-948F-80664CA7BF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146816"/>
          </a:xfrm>
          <a:prstGeom prst="rect">
            <a:avLst/>
          </a:prstGeom>
          <a:solidFill>
            <a:schemeClr val="bg1">
              <a:lumMod val="85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41657A5-F429-4EA4-A68A-60674D0D0481}"/>
              </a:ext>
            </a:extLst>
          </p:cNvPr>
          <p:cNvSpPr>
            <a:spLocks noGrp="1"/>
          </p:cNvSpPr>
          <p:nvPr>
            <p:ph type="title"/>
          </p:nvPr>
        </p:nvSpPr>
        <p:spPr>
          <a:xfrm>
            <a:off x="581646" y="349664"/>
            <a:ext cx="5845571" cy="1638377"/>
          </a:xfrm>
        </p:spPr>
        <p:txBody>
          <a:bodyPr anchor="b">
            <a:normAutofit/>
          </a:bodyPr>
          <a:lstStyle/>
          <a:p>
            <a:r>
              <a:rPr lang="en-US" b="1" dirty="0"/>
              <a:t>Takeaways</a:t>
            </a:r>
            <a:endParaRPr lang="en-CA" dirty="0"/>
          </a:p>
        </p:txBody>
      </p:sp>
      <p:sp>
        <p:nvSpPr>
          <p:cNvPr id="18" name="Rectangle 17">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669568" y="277912"/>
            <a:ext cx="524256" cy="1186339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CC552A98-EF7D-4D42-AB69-066B786AB5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15447" y="399675"/>
            <a:ext cx="4647368" cy="580993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27ED31CC-2A3B-2447-AAC8-B8984127E933}"/>
              </a:ext>
              <a:ext uri="{C183D7F6-B498-43B3-948B-1728B52AA6E4}">
                <adec:decorative xmlns:adec="http://schemas.microsoft.com/office/drawing/2017/decorative" val="1"/>
              </a:ext>
            </a:extLst>
          </p:cNvPr>
          <p:cNvPicPr>
            <a:picLocks noChangeAspect="1"/>
          </p:cNvPicPr>
          <p:nvPr/>
        </p:nvPicPr>
        <p:blipFill rotWithShape="1">
          <a:blip r:embed="rId5">
            <a:extLst>
              <a:ext uri="{28A0092B-C50C-407E-A947-70E740481C1C}">
                <a14:useLocalDpi xmlns:a14="http://schemas.microsoft.com/office/drawing/2010/main" val="0"/>
              </a:ext>
            </a:extLst>
          </a:blip>
          <a:srcRect l="11997" r="8882" b="-3"/>
          <a:stretch/>
        </p:blipFill>
        <p:spPr>
          <a:xfrm>
            <a:off x="7421373" y="627954"/>
            <a:ext cx="4235516" cy="5353373"/>
          </a:xfrm>
          <a:prstGeom prst="rect">
            <a:avLst/>
          </a:prstGeom>
        </p:spPr>
      </p:pic>
      <p:sp>
        <p:nvSpPr>
          <p:cNvPr id="22" name="Rectangle 21">
            <a:extLst>
              <a:ext uri="{FF2B5EF4-FFF2-40B4-BE49-F238E27FC236}">
                <a16:creationId xmlns:a16="http://schemas.microsoft.com/office/drawing/2014/main" id="{A648176E-454C-437C-B0FC-9B82FCF32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774185" y="6131892"/>
            <a:ext cx="524256"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0F3F23CD-414A-664A-AF93-5302B6560EC3}"/>
              </a:ext>
            </a:extLst>
          </p:cNvPr>
          <p:cNvSpPr txBox="1">
            <a:spLocks/>
          </p:cNvSpPr>
          <p:nvPr/>
        </p:nvSpPr>
        <p:spPr>
          <a:xfrm>
            <a:off x="517355" y="541421"/>
            <a:ext cx="5226548" cy="75799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4400" b="1" dirty="0">
              <a:solidFill>
                <a:srgbClr val="2E405A"/>
              </a:solidFill>
              <a:latin typeface="+mn-lt"/>
            </a:endParaRPr>
          </a:p>
        </p:txBody>
      </p:sp>
      <p:sp>
        <p:nvSpPr>
          <p:cNvPr id="11" name="Content Placeholder 10">
            <a:extLst>
              <a:ext uri="{FF2B5EF4-FFF2-40B4-BE49-F238E27FC236}">
                <a16:creationId xmlns:a16="http://schemas.microsoft.com/office/drawing/2014/main" id="{8FB1AF07-4C77-484D-B913-063C77518891}"/>
              </a:ext>
            </a:extLst>
          </p:cNvPr>
          <p:cNvSpPr txBox="1">
            <a:spLocks noGrp="1"/>
          </p:cNvSpPr>
          <p:nvPr>
            <p:ph idx="1"/>
          </p:nvPr>
        </p:nvSpPr>
        <p:spPr>
          <a:xfrm>
            <a:off x="535111" y="2107374"/>
            <a:ext cx="6474410" cy="3929281"/>
          </a:xfrm>
          <a:prstGeom prst="rect">
            <a:avLst/>
          </a:prstGeom>
          <a:noFill/>
        </p:spPr>
        <p:txBody>
          <a:bodyPr vert="horz" wrap="square" lIns="91440" tIns="45720" rIns="91440" bIns="45720" rtlCol="0" anchor="t">
            <a:spAutoFit/>
          </a:bodyPr>
          <a:lstStyle/>
          <a:p>
            <a:pPr marL="285750" indent="-285750"/>
            <a:r>
              <a:rPr lang="en-US" sz="2000" dirty="0"/>
              <a:t>Clients often expect help interpreting data; bias awareness is a needed skill for data service providers </a:t>
            </a:r>
          </a:p>
          <a:p>
            <a:pPr marL="285750" indent="-285750"/>
            <a:r>
              <a:rPr lang="en-US" sz="2000" dirty="0"/>
              <a:t>Most Data Service Provider messaging is focused on appealing to traditional business values (ROI, conversion, better decision making)</a:t>
            </a:r>
          </a:p>
          <a:p>
            <a:pPr marL="285750" indent="-285750"/>
            <a:r>
              <a:rPr lang="en-US" sz="2000" dirty="0"/>
              <a:t>Data privacy and consent are the most common ethical concerns addressed; inclusion is mentioned </a:t>
            </a:r>
            <a:r>
              <a:rPr lang="en-US" sz="2000"/>
              <a:t>rarely</a:t>
            </a:r>
            <a:endParaRPr lang="en-US" sz="2000">
              <a:cs typeface="Calibri"/>
            </a:endParaRPr>
          </a:p>
          <a:p>
            <a:pPr marL="285750" indent="-285750"/>
            <a:r>
              <a:rPr lang="en-US" sz="2000" dirty="0"/>
              <a:t>A proactive stance on inclusion and ethics by data service providers can help educate clients on its business value</a:t>
            </a:r>
          </a:p>
          <a:p>
            <a:pPr marL="285750" indent="-285750"/>
            <a:r>
              <a:rPr lang="en-US" sz="2000" dirty="0"/>
              <a:t>DMPs that automate data science functions can support inclusion if the platforms are designed inclusively from the start</a:t>
            </a:r>
          </a:p>
        </p:txBody>
      </p:sp>
      <p:pic>
        <p:nvPicPr>
          <p:cNvPr id="5" name="Slide 24" descr="Slide 24">
            <a:hlinkClick r:id="" action="ppaction://media"/>
            <a:extLst>
              <a:ext uri="{FF2B5EF4-FFF2-40B4-BE49-F238E27FC236}">
                <a16:creationId xmlns:a16="http://schemas.microsoft.com/office/drawing/2014/main" id="{44608CA6-8E89-2C41-A6D3-1A4CD6E58CC3}"/>
              </a:ext>
            </a:extLst>
          </p:cNvPr>
          <p:cNvPicPr>
            <a:picLocks noChangeAspect="1"/>
          </p:cNvPicPr>
          <p:nvPr>
            <a:audioFile r:link="rId1"/>
            <p:extLst>
              <p:ext uri="{DAA4B4D4-6D71-4841-9C94-3DE7FCFB9230}">
                <p14:media xmlns:p14="http://schemas.microsoft.com/office/powerpoint/2010/main" r:embed="rId2">
                  <p14:trim st="372.4762"/>
                </p14:media>
              </p:ext>
            </p:extLst>
          </p:nvPr>
        </p:nvPicPr>
        <p:blipFill>
          <a:blip r:embed="rId6"/>
          <a:stretch>
            <a:fillRect/>
          </a:stretch>
        </p:blipFill>
        <p:spPr>
          <a:xfrm>
            <a:off x="11456703" y="-5699"/>
            <a:ext cx="812800" cy="812800"/>
          </a:xfrm>
          <a:prstGeom prst="rect">
            <a:avLst/>
          </a:prstGeom>
        </p:spPr>
      </p:pic>
    </p:spTree>
    <p:extLst>
      <p:ext uri="{BB962C8B-B14F-4D97-AF65-F5344CB8AC3E}">
        <p14:creationId xmlns:p14="http://schemas.microsoft.com/office/powerpoint/2010/main" val="4144496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509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2E3F5B"/>
        </a:solidFill>
        <a:effectLst/>
      </p:bgPr>
    </p:bg>
    <p:spTree>
      <p:nvGrpSpPr>
        <p:cNvPr id="1" name=""/>
        <p:cNvGrpSpPr/>
        <p:nvPr/>
      </p:nvGrpSpPr>
      <p:grpSpPr>
        <a:xfrm>
          <a:off x="0" y="0"/>
          <a:ext cx="0" cy="0"/>
          <a:chOff x="0" y="0"/>
          <a:chExt cx="0" cy="0"/>
        </a:xfrm>
      </p:grpSpPr>
      <p:sp useBgFill="1">
        <p:nvSpPr>
          <p:cNvPr id="27" name="Rectangle 8">
            <a:extLst>
              <a:ext uri="{FF2B5EF4-FFF2-40B4-BE49-F238E27FC236}">
                <a16:creationId xmlns:a16="http://schemas.microsoft.com/office/drawing/2014/main" id="{DCF72F19-1473-448C-AA14-0CB8AA374C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DA28C0A4-323D-BF47-8263-E2C6EB5B4B5F}"/>
              </a:ext>
            </a:extLst>
          </p:cNvPr>
          <p:cNvSpPr txBox="1">
            <a:spLocks/>
          </p:cNvSpPr>
          <p:nvPr/>
        </p:nvSpPr>
        <p:spPr>
          <a:xfrm>
            <a:off x="424206" y="679731"/>
            <a:ext cx="4708417" cy="373654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spcAft>
                <a:spcPts val="600"/>
              </a:spcAft>
            </a:pPr>
            <a:r>
              <a:rPr lang="en-US" sz="4800" b="1">
                <a:solidFill>
                  <a:schemeClr val="bg1"/>
                </a:solidFill>
              </a:rPr>
              <a:t>AI Firms</a:t>
            </a:r>
            <a:endParaRPr lang="en-US" sz="4800" b="1">
              <a:solidFill>
                <a:schemeClr val="bg1"/>
              </a:solidFill>
              <a:cs typeface="Calibri Light"/>
            </a:endParaRPr>
          </a:p>
        </p:txBody>
      </p:sp>
      <p:grpSp>
        <p:nvGrpSpPr>
          <p:cNvPr id="28" name="Group 10">
            <a:extLst>
              <a:ext uri="{FF2B5EF4-FFF2-40B4-BE49-F238E27FC236}">
                <a16:creationId xmlns:a16="http://schemas.microsoft.com/office/drawing/2014/main" id="{3AF6A671-C637-4547-85F4-51B6D188139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416432" y="1"/>
            <a:ext cx="2446384" cy="5777808"/>
            <a:chOff x="329184" y="1"/>
            <a:chExt cx="524256" cy="5777808"/>
          </a:xfrm>
        </p:grpSpPr>
        <p:cxnSp>
          <p:nvCxnSpPr>
            <p:cNvPr id="12" name="Straight Connector 11">
              <a:extLst>
                <a:ext uri="{FF2B5EF4-FFF2-40B4-BE49-F238E27FC236}">
                  <a16:creationId xmlns:a16="http://schemas.microsoft.com/office/drawing/2014/main" id="{C575CF26-3D3C-4C5A-A2B7-00432016EF6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329184" y="5777809"/>
              <a:ext cx="521208"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29" name="Rectangle 12">
              <a:extLst>
                <a:ext uri="{FF2B5EF4-FFF2-40B4-BE49-F238E27FC236}">
                  <a16:creationId xmlns:a16="http://schemas.microsoft.com/office/drawing/2014/main" id="{99413ED5-9ED4-4772-BCE4-2BCAE6B12E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184" y="1"/>
              <a:ext cx="524256" cy="55321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Rectangle 14">
            <a:extLst>
              <a:ext uri="{FF2B5EF4-FFF2-40B4-BE49-F238E27FC236}">
                <a16:creationId xmlns:a16="http://schemas.microsoft.com/office/drawing/2014/main" id="{04357C93-F0CB-4A1C-8F77-4E9063789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86598" y="269324"/>
            <a:ext cx="6116779" cy="620877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We Count Logo">
            <a:extLst>
              <a:ext uri="{FF2B5EF4-FFF2-40B4-BE49-F238E27FC236}">
                <a16:creationId xmlns:a16="http://schemas.microsoft.com/office/drawing/2014/main" id="{2CD27CC3-660D-4825-B161-DC811AF5F5C3}"/>
              </a:ext>
            </a:extLst>
          </p:cNvPr>
          <p:cNvPicPr>
            <a:picLocks noChangeAspect="1"/>
          </p:cNvPicPr>
          <p:nvPr/>
        </p:nvPicPr>
        <p:blipFill rotWithShape="1">
          <a:blip r:embed="rId4">
            <a:extLst>
              <a:ext uri="{28A0092B-C50C-407E-A947-70E740481C1C}">
                <a14:useLocalDpi xmlns:a14="http://schemas.microsoft.com/office/drawing/2010/main" val="0"/>
              </a:ext>
            </a:extLst>
          </a:blip>
          <a:srcRect l="424" r="2" b="2"/>
          <a:stretch/>
        </p:blipFill>
        <p:spPr>
          <a:xfrm>
            <a:off x="5640572" y="557360"/>
            <a:ext cx="5608830" cy="5632704"/>
          </a:xfrm>
          <a:prstGeom prst="rect">
            <a:avLst/>
          </a:prstGeom>
        </p:spPr>
      </p:pic>
      <p:pic>
        <p:nvPicPr>
          <p:cNvPr id="2" name="Slide 25" descr="Slide 25">
            <a:hlinkClick r:id="" action="ppaction://media"/>
            <a:extLst>
              <a:ext uri="{FF2B5EF4-FFF2-40B4-BE49-F238E27FC236}">
                <a16:creationId xmlns:a16="http://schemas.microsoft.com/office/drawing/2014/main" id="{2496B988-0BB5-3842-8474-03F14F1EF9D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1394" y="455122"/>
            <a:ext cx="812800" cy="812800"/>
          </a:xfrm>
          <a:prstGeom prst="rect">
            <a:avLst/>
          </a:prstGeom>
        </p:spPr>
      </p:pic>
    </p:spTree>
    <p:extLst>
      <p:ext uri="{BB962C8B-B14F-4D97-AF65-F5344CB8AC3E}">
        <p14:creationId xmlns:p14="http://schemas.microsoft.com/office/powerpoint/2010/main" val="255551156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63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C438DE2-3A38-DD40-BE3C-79887DBDE5EE}"/>
              </a:ext>
            </a:extLst>
          </p:cNvPr>
          <p:cNvSpPr txBox="1"/>
          <p:nvPr/>
        </p:nvSpPr>
        <p:spPr>
          <a:xfrm>
            <a:off x="3631321" y="1794040"/>
            <a:ext cx="1734204" cy="1107996"/>
          </a:xfrm>
          <a:prstGeom prst="rect">
            <a:avLst/>
          </a:prstGeom>
          <a:solidFill>
            <a:srgbClr val="2E3F5B"/>
          </a:solidFill>
        </p:spPr>
        <p:txBody>
          <a:bodyPr wrap="square" rtlCol="0">
            <a:spAutoFit/>
          </a:bodyPr>
          <a:lstStyle/>
          <a:p>
            <a:pPr algn="ctr"/>
            <a:r>
              <a:rPr lang="en-BH" sz="4800">
                <a:solidFill>
                  <a:schemeClr val="bg1"/>
                </a:solidFill>
              </a:rPr>
              <a:t>40</a:t>
            </a:r>
          </a:p>
          <a:p>
            <a:pPr algn="ctr"/>
            <a:r>
              <a:rPr lang="en-BH">
                <a:solidFill>
                  <a:schemeClr val="bg1"/>
                </a:solidFill>
              </a:rPr>
              <a:t>Companies</a:t>
            </a:r>
          </a:p>
        </p:txBody>
      </p:sp>
      <p:sp>
        <p:nvSpPr>
          <p:cNvPr id="8" name="TextBox 7">
            <a:extLst>
              <a:ext uri="{FF2B5EF4-FFF2-40B4-BE49-F238E27FC236}">
                <a16:creationId xmlns:a16="http://schemas.microsoft.com/office/drawing/2014/main" id="{551B88B4-D943-9C4F-8D80-03A40EA35981}"/>
              </a:ext>
            </a:extLst>
          </p:cNvPr>
          <p:cNvSpPr txBox="1"/>
          <p:nvPr/>
        </p:nvSpPr>
        <p:spPr>
          <a:xfrm>
            <a:off x="6826476" y="1794041"/>
            <a:ext cx="1734204" cy="1107996"/>
          </a:xfrm>
          <a:prstGeom prst="rect">
            <a:avLst/>
          </a:prstGeom>
          <a:solidFill>
            <a:srgbClr val="2E3F5B"/>
          </a:solidFill>
        </p:spPr>
        <p:txBody>
          <a:bodyPr wrap="square" rtlCol="0">
            <a:spAutoFit/>
          </a:bodyPr>
          <a:lstStyle/>
          <a:p>
            <a:pPr algn="ctr"/>
            <a:r>
              <a:rPr lang="en-BH" sz="4800">
                <a:solidFill>
                  <a:schemeClr val="bg1"/>
                </a:solidFill>
              </a:rPr>
              <a:t>20</a:t>
            </a:r>
          </a:p>
          <a:p>
            <a:pPr algn="ctr"/>
            <a:r>
              <a:rPr lang="en-US">
                <a:solidFill>
                  <a:schemeClr val="bg1"/>
                </a:solidFill>
              </a:rPr>
              <a:t>T</a:t>
            </a:r>
            <a:r>
              <a:rPr lang="en-BH">
                <a:solidFill>
                  <a:schemeClr val="bg1"/>
                </a:solidFill>
              </a:rPr>
              <a:t>ypes of service</a:t>
            </a:r>
          </a:p>
        </p:txBody>
      </p:sp>
      <p:sp>
        <p:nvSpPr>
          <p:cNvPr id="10" name="Rectangle 9">
            <a:extLst>
              <a:ext uri="{FF2B5EF4-FFF2-40B4-BE49-F238E27FC236}">
                <a16:creationId xmlns:a16="http://schemas.microsoft.com/office/drawing/2014/main" id="{A44FCDC5-0C9F-8F47-AC27-4B8246B777AC}"/>
              </a:ext>
            </a:extLst>
          </p:cNvPr>
          <p:cNvSpPr/>
          <p:nvPr/>
        </p:nvSpPr>
        <p:spPr>
          <a:xfrm>
            <a:off x="2463362" y="3635966"/>
            <a:ext cx="7265276" cy="1074951"/>
          </a:xfrm>
          <a:prstGeom prst="rect">
            <a:avLst/>
          </a:prstGeom>
          <a:solidFill>
            <a:schemeClr val="accent4">
              <a:lumMod val="20000"/>
              <a:lumOff val="80000"/>
            </a:schemeClr>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BH" b="1" u="sng">
                <a:solidFill>
                  <a:srgbClr val="002060"/>
                </a:solidFill>
              </a:rPr>
              <a:t>Inclusion Criteria:</a:t>
            </a:r>
          </a:p>
          <a:p>
            <a:r>
              <a:rPr lang="en-BH">
                <a:solidFill>
                  <a:schemeClr val="tx1"/>
                </a:solidFill>
              </a:rPr>
              <a:t>Highest average monthly website visits or amount of venture capital funding</a:t>
            </a:r>
          </a:p>
        </p:txBody>
      </p:sp>
      <p:sp>
        <p:nvSpPr>
          <p:cNvPr id="12" name="Rectangle 11">
            <a:extLst>
              <a:ext uri="{FF2B5EF4-FFF2-40B4-BE49-F238E27FC236}">
                <a16:creationId xmlns:a16="http://schemas.microsoft.com/office/drawing/2014/main" id="{C0AEAEDB-70EB-B44A-A604-BC3DA7B4BB1E}"/>
              </a:ext>
            </a:extLst>
          </p:cNvPr>
          <p:cNvSpPr/>
          <p:nvPr/>
        </p:nvSpPr>
        <p:spPr>
          <a:xfrm>
            <a:off x="2463362" y="5204079"/>
            <a:ext cx="7265276" cy="1220782"/>
          </a:xfrm>
          <a:prstGeom prst="rect">
            <a:avLst/>
          </a:prstGeom>
          <a:solidFill>
            <a:schemeClr val="accent4">
              <a:lumMod val="20000"/>
              <a:lumOff val="80000"/>
            </a:schemeClr>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BH" b="1" u="sng">
                <a:solidFill>
                  <a:srgbClr val="002060"/>
                </a:solidFill>
              </a:rPr>
              <a:t>Research Focus:</a:t>
            </a:r>
          </a:p>
          <a:p>
            <a:r>
              <a:rPr lang="en-US">
                <a:solidFill>
                  <a:schemeClr val="tx1"/>
                </a:solidFill>
              </a:rPr>
              <a:t>What is the main messaging communicated by popular Canadian AI companies?</a:t>
            </a:r>
            <a:endParaRPr lang="en-BH">
              <a:solidFill>
                <a:schemeClr val="tx1"/>
              </a:solidFill>
            </a:endParaRPr>
          </a:p>
        </p:txBody>
      </p:sp>
      <p:cxnSp>
        <p:nvCxnSpPr>
          <p:cNvPr id="14" name="Straight Arrow Connector 13">
            <a:extLst>
              <a:ext uri="{FF2B5EF4-FFF2-40B4-BE49-F238E27FC236}">
                <a16:creationId xmlns:a16="http://schemas.microsoft.com/office/drawing/2014/main" id="{75661132-25D0-FC48-B223-0AC0CAC61517}"/>
              </a:ext>
            </a:extLst>
          </p:cNvPr>
          <p:cNvCxnSpPr/>
          <p:nvPr/>
        </p:nvCxnSpPr>
        <p:spPr>
          <a:xfrm>
            <a:off x="5580993" y="2394204"/>
            <a:ext cx="930166" cy="0"/>
          </a:xfrm>
          <a:prstGeom prst="straightConnector1">
            <a:avLst/>
          </a:prstGeom>
          <a:ln w="3810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71561C5C-F05B-0549-9D34-52FC2CC9A14A}"/>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74924" y="5635732"/>
            <a:ext cx="1219200" cy="1219200"/>
          </a:xfrm>
          <a:prstGeom prst="rect">
            <a:avLst/>
          </a:prstGeom>
        </p:spPr>
      </p:pic>
      <p:sp>
        <p:nvSpPr>
          <p:cNvPr id="13" name="Title 1">
            <a:extLst>
              <a:ext uri="{FF2B5EF4-FFF2-40B4-BE49-F238E27FC236}">
                <a16:creationId xmlns:a16="http://schemas.microsoft.com/office/drawing/2014/main" id="{3C473D13-6669-BF4A-A0DD-E288DE24A3AB}"/>
              </a:ext>
            </a:extLst>
          </p:cNvPr>
          <p:cNvSpPr txBox="1">
            <a:spLocks/>
          </p:cNvSpPr>
          <p:nvPr/>
        </p:nvSpPr>
        <p:spPr>
          <a:xfrm>
            <a:off x="517355" y="541421"/>
            <a:ext cx="8602894" cy="75799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400" b="1"/>
              <a:t>Canadian AI Companies</a:t>
            </a:r>
          </a:p>
        </p:txBody>
      </p:sp>
      <p:pic>
        <p:nvPicPr>
          <p:cNvPr id="2" name="Slide 25" descr="Slide 25">
            <a:hlinkClick r:id="" action="ppaction://media"/>
            <a:extLst>
              <a:ext uri="{FF2B5EF4-FFF2-40B4-BE49-F238E27FC236}">
                <a16:creationId xmlns:a16="http://schemas.microsoft.com/office/drawing/2014/main" id="{DA4BFB4D-0C13-2844-B55F-48703D59D9F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79200" y="21105"/>
            <a:ext cx="812800" cy="812800"/>
          </a:xfrm>
          <a:prstGeom prst="rect">
            <a:avLst/>
          </a:prstGeom>
        </p:spPr>
      </p:pic>
    </p:spTree>
    <p:extLst>
      <p:ext uri="{BB962C8B-B14F-4D97-AF65-F5344CB8AC3E}">
        <p14:creationId xmlns:p14="http://schemas.microsoft.com/office/powerpoint/2010/main" val="2077408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68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9BE2D9B3-BC8A-EE48-9841-91DE313D8B70}"/>
              </a:ext>
            </a:extLst>
          </p:cNvPr>
          <p:cNvSpPr>
            <a:spLocks noGrp="1"/>
          </p:cNvSpPr>
          <p:nvPr>
            <p:ph type="title"/>
          </p:nvPr>
        </p:nvSpPr>
        <p:spPr>
          <a:xfrm>
            <a:off x="838200" y="365125"/>
            <a:ext cx="10515600" cy="1325563"/>
          </a:xfrm>
        </p:spPr>
        <p:txBody>
          <a:bodyPr>
            <a:normAutofit/>
          </a:bodyPr>
          <a:lstStyle/>
          <a:p>
            <a:r>
              <a:rPr lang="en-CA" b="1"/>
              <a:t>Number of the 40 Identified Companies that Address Ethical Concerns or Fairness </a:t>
            </a:r>
            <a:endParaRPr lang="en-CA"/>
          </a:p>
        </p:txBody>
      </p:sp>
      <p:pic>
        <p:nvPicPr>
          <p:cNvPr id="6" name="Picture 5">
            <a:extLst>
              <a:ext uri="{FF2B5EF4-FFF2-40B4-BE49-F238E27FC236}">
                <a16:creationId xmlns:a16="http://schemas.microsoft.com/office/drawing/2014/main" id="{97E34DBE-38A2-41A4-B65E-739A5DB67A31}"/>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72800" y="5638617"/>
            <a:ext cx="1219200" cy="1219200"/>
          </a:xfrm>
          <a:prstGeom prst="rect">
            <a:avLst/>
          </a:prstGeom>
        </p:spPr>
      </p:pic>
      <p:graphicFrame>
        <p:nvGraphicFramePr>
          <p:cNvPr id="13" name="Content Placeholder 4">
            <a:extLst>
              <a:ext uri="{FF2B5EF4-FFF2-40B4-BE49-F238E27FC236}">
                <a16:creationId xmlns:a16="http://schemas.microsoft.com/office/drawing/2014/main" id="{F0DB734F-856F-4809-B5B6-ED0CE9F4B943}"/>
              </a:ext>
            </a:extLst>
          </p:cNvPr>
          <p:cNvGraphicFramePr>
            <a:graphicFrameLocks noGrp="1"/>
          </p:cNvGraphicFramePr>
          <p:nvPr>
            <p:ph idx="1"/>
            <p:extLst>
              <p:ext uri="{D42A27DB-BD31-4B8C-83A1-F6EECF244321}">
                <p14:modId xmlns:p14="http://schemas.microsoft.com/office/powerpoint/2010/main" val="3470198328"/>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2" name="Slide 27" descr="Slide 27">
            <a:hlinkClick r:id="" action="ppaction://media"/>
            <a:extLst>
              <a:ext uri="{FF2B5EF4-FFF2-40B4-BE49-F238E27FC236}">
                <a16:creationId xmlns:a16="http://schemas.microsoft.com/office/drawing/2014/main" id="{6D865570-857C-9F40-A63E-B8BEB2247BE9}"/>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370129" y="0"/>
            <a:ext cx="812800" cy="812800"/>
          </a:xfrm>
          <a:prstGeom prst="rect">
            <a:avLst/>
          </a:prstGeom>
        </p:spPr>
      </p:pic>
    </p:spTree>
    <p:extLst>
      <p:ext uri="{BB962C8B-B14F-4D97-AF65-F5344CB8AC3E}">
        <p14:creationId xmlns:p14="http://schemas.microsoft.com/office/powerpoint/2010/main" val="491847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35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D0931A2B-6402-514F-A125-761CEFF70B02}"/>
              </a:ext>
            </a:extLst>
          </p:cNvPr>
          <p:cNvGraphicFramePr/>
          <p:nvPr>
            <p:extLst>
              <p:ext uri="{D42A27DB-BD31-4B8C-83A1-F6EECF244321}">
                <p14:modId xmlns:p14="http://schemas.microsoft.com/office/powerpoint/2010/main" val="1793766121"/>
              </p:ext>
            </p:extLst>
          </p:nvPr>
        </p:nvGraphicFramePr>
        <p:xfrm>
          <a:off x="583473" y="439782"/>
          <a:ext cx="11109053" cy="4891405"/>
        </p:xfrm>
        <a:graphic>
          <a:graphicData uri="http://schemas.openxmlformats.org/drawingml/2006/chart">
            <c:chart xmlns:c="http://schemas.openxmlformats.org/drawingml/2006/chart" xmlns:r="http://schemas.openxmlformats.org/officeDocument/2006/relationships" r:id="rId5"/>
          </a:graphicData>
        </a:graphic>
      </p:graphicFrame>
      <p:sp>
        <p:nvSpPr>
          <p:cNvPr id="3" name="TextBox 2">
            <a:extLst>
              <a:ext uri="{FF2B5EF4-FFF2-40B4-BE49-F238E27FC236}">
                <a16:creationId xmlns:a16="http://schemas.microsoft.com/office/drawing/2014/main" id="{426C8786-DCA3-C841-BF29-AFC69EE60F63}"/>
              </a:ext>
            </a:extLst>
          </p:cNvPr>
          <p:cNvSpPr txBox="1"/>
          <p:nvPr/>
        </p:nvSpPr>
        <p:spPr>
          <a:xfrm>
            <a:off x="2506707" y="710129"/>
            <a:ext cx="6882222" cy="338554"/>
          </a:xfrm>
          <a:prstGeom prst="rect">
            <a:avLst/>
          </a:prstGeom>
          <a:solidFill>
            <a:schemeClr val="accent1">
              <a:lumMod val="20000"/>
              <a:lumOff val="80000"/>
            </a:schemeClr>
          </a:solidFill>
        </p:spPr>
        <p:txBody>
          <a:bodyPr wrap="square" rtlCol="0">
            <a:spAutoFit/>
          </a:bodyPr>
          <a:lstStyle/>
          <a:p>
            <a:r>
              <a:rPr lang="en-BH" sz="1600" b="1" dirty="0"/>
              <a:t>Business needs (intellligence + hiring) make up largest category within AI firms</a:t>
            </a:r>
          </a:p>
        </p:txBody>
      </p:sp>
      <p:pic>
        <p:nvPicPr>
          <p:cNvPr id="11" name="Picture 10">
            <a:extLst>
              <a:ext uri="{FF2B5EF4-FFF2-40B4-BE49-F238E27FC236}">
                <a16:creationId xmlns:a16="http://schemas.microsoft.com/office/drawing/2014/main" id="{0BE92E3B-7FC7-AB40-9336-0689732FB5A2}"/>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974924" y="5635731"/>
            <a:ext cx="1219200" cy="1219200"/>
          </a:xfrm>
          <a:prstGeom prst="rect">
            <a:avLst/>
          </a:prstGeom>
        </p:spPr>
      </p:pic>
      <p:sp>
        <p:nvSpPr>
          <p:cNvPr id="12" name="Title 1">
            <a:extLst>
              <a:ext uri="{FF2B5EF4-FFF2-40B4-BE49-F238E27FC236}">
                <a16:creationId xmlns:a16="http://schemas.microsoft.com/office/drawing/2014/main" id="{B88160FC-571C-934B-BB9C-F7B6A9F623F8}"/>
              </a:ext>
            </a:extLst>
          </p:cNvPr>
          <p:cNvSpPr txBox="1">
            <a:spLocks/>
          </p:cNvSpPr>
          <p:nvPr/>
        </p:nvSpPr>
        <p:spPr>
          <a:xfrm>
            <a:off x="838199" y="5050971"/>
            <a:ext cx="10515600" cy="932688"/>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ctr">
              <a:spcAft>
                <a:spcPts val="600"/>
              </a:spcAft>
            </a:pPr>
            <a:r>
              <a:rPr lang="en-US" sz="4400" b="1" kern="1200" dirty="0">
                <a:solidFill>
                  <a:schemeClr val="tx1"/>
                </a:solidFill>
                <a:latin typeface="+mj-lt"/>
                <a:ea typeface="+mj-ea"/>
                <a:cs typeface="+mj-cs"/>
              </a:rPr>
              <a:t>Count of AI Firms by Type of Service</a:t>
            </a:r>
          </a:p>
        </p:txBody>
      </p:sp>
      <p:sp>
        <p:nvSpPr>
          <p:cNvPr id="6" name="Rectangle 5">
            <a:extLst>
              <a:ext uri="{FF2B5EF4-FFF2-40B4-BE49-F238E27FC236}">
                <a16:creationId xmlns:a16="http://schemas.microsoft.com/office/drawing/2014/main" id="{4696BE0E-8296-C745-B21F-F82088E6E79D}"/>
              </a:ext>
            </a:extLst>
          </p:cNvPr>
          <p:cNvSpPr/>
          <p:nvPr/>
        </p:nvSpPr>
        <p:spPr>
          <a:xfrm>
            <a:off x="1434296" y="575733"/>
            <a:ext cx="965200" cy="3190832"/>
          </a:xfrm>
          <a:prstGeom prst="rect">
            <a:avLst/>
          </a:prstGeom>
          <a:noFill/>
          <a:ln>
            <a:solidFill>
              <a:srgbClr val="2E405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H"/>
          </a:p>
        </p:txBody>
      </p:sp>
      <p:pic>
        <p:nvPicPr>
          <p:cNvPr id="9" name="Slide 28" descr="Slide 28">
            <a:hlinkClick r:id="" action="ppaction://media"/>
            <a:extLst>
              <a:ext uri="{FF2B5EF4-FFF2-40B4-BE49-F238E27FC236}">
                <a16:creationId xmlns:a16="http://schemas.microsoft.com/office/drawing/2014/main" id="{C18709F7-77AC-7744-9BF7-58A996DAB477}"/>
              </a:ext>
            </a:extLst>
          </p:cNvPr>
          <p:cNvPicPr>
            <a:picLocks noChangeAspect="1"/>
          </p:cNvPicPr>
          <p:nvPr>
            <a:audioFile r:link="rId1"/>
            <p:extLst>
              <p:ext uri="{DAA4B4D4-6D71-4841-9C94-3DE7FCFB9230}">
                <p14:media xmlns:p14="http://schemas.microsoft.com/office/powerpoint/2010/main" r:embed="rId2">
                  <p14:trim st="179.5216"/>
                </p14:media>
              </p:ext>
            </p:extLst>
          </p:nvPr>
        </p:nvPicPr>
        <p:blipFill>
          <a:blip r:embed="rId7"/>
          <a:stretch>
            <a:fillRect/>
          </a:stretch>
        </p:blipFill>
        <p:spPr>
          <a:xfrm>
            <a:off x="11353799" y="2431"/>
            <a:ext cx="812800" cy="812800"/>
          </a:xfrm>
          <a:prstGeom prst="rect">
            <a:avLst/>
          </a:prstGeom>
        </p:spPr>
      </p:pic>
    </p:spTree>
    <p:extLst>
      <p:ext uri="{BB962C8B-B14F-4D97-AF65-F5344CB8AC3E}">
        <p14:creationId xmlns:p14="http://schemas.microsoft.com/office/powerpoint/2010/main" val="3679026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81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2E3F5B"/>
        </a:solidFill>
        <a:effectLst/>
      </p:bgPr>
    </p:bg>
    <p:spTree>
      <p:nvGrpSpPr>
        <p:cNvPr id="1" name=""/>
        <p:cNvGrpSpPr/>
        <p:nvPr/>
      </p:nvGrpSpPr>
      <p:grpSpPr>
        <a:xfrm>
          <a:off x="0" y="0"/>
          <a:ext cx="0" cy="0"/>
          <a:chOff x="0" y="0"/>
          <a:chExt cx="0" cy="0"/>
        </a:xfrm>
      </p:grpSpPr>
      <p:sp useBgFill="1">
        <p:nvSpPr>
          <p:cNvPr id="27" name="Rectangle 8">
            <a:extLst>
              <a:ext uri="{FF2B5EF4-FFF2-40B4-BE49-F238E27FC236}">
                <a16:creationId xmlns:a16="http://schemas.microsoft.com/office/drawing/2014/main" id="{DCF72F19-1473-448C-AA14-0CB8AA374C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DA28C0A4-323D-BF47-8263-E2C6EB5B4B5F}"/>
              </a:ext>
            </a:extLst>
          </p:cNvPr>
          <p:cNvSpPr txBox="1">
            <a:spLocks/>
          </p:cNvSpPr>
          <p:nvPr/>
        </p:nvSpPr>
        <p:spPr>
          <a:xfrm>
            <a:off x="424206" y="679731"/>
            <a:ext cx="4708417" cy="373654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spcAft>
                <a:spcPts val="600"/>
              </a:spcAft>
            </a:pPr>
            <a:r>
              <a:rPr lang="en-US" sz="4800" b="1">
                <a:solidFill>
                  <a:schemeClr val="bg1"/>
                </a:solidFill>
              </a:rPr>
              <a:t>Postsecondary Education (PSE)</a:t>
            </a:r>
          </a:p>
        </p:txBody>
      </p:sp>
      <p:grpSp>
        <p:nvGrpSpPr>
          <p:cNvPr id="28" name="Group 10">
            <a:extLst>
              <a:ext uri="{FF2B5EF4-FFF2-40B4-BE49-F238E27FC236}">
                <a16:creationId xmlns:a16="http://schemas.microsoft.com/office/drawing/2014/main" id="{3AF6A671-C637-4547-85F4-51B6D188139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416432" y="1"/>
            <a:ext cx="2446384" cy="5777808"/>
            <a:chOff x="329184" y="1"/>
            <a:chExt cx="524256" cy="5777808"/>
          </a:xfrm>
        </p:grpSpPr>
        <p:cxnSp>
          <p:nvCxnSpPr>
            <p:cNvPr id="12" name="Straight Connector 11">
              <a:extLst>
                <a:ext uri="{FF2B5EF4-FFF2-40B4-BE49-F238E27FC236}">
                  <a16:creationId xmlns:a16="http://schemas.microsoft.com/office/drawing/2014/main" id="{C575CF26-3D3C-4C5A-A2B7-00432016EF6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329184" y="5777809"/>
              <a:ext cx="521208"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29" name="Rectangle 12">
              <a:extLst>
                <a:ext uri="{FF2B5EF4-FFF2-40B4-BE49-F238E27FC236}">
                  <a16:creationId xmlns:a16="http://schemas.microsoft.com/office/drawing/2014/main" id="{99413ED5-9ED4-4772-BCE4-2BCAE6B12E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184" y="1"/>
              <a:ext cx="524256" cy="55321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Rectangle 14">
            <a:extLst>
              <a:ext uri="{FF2B5EF4-FFF2-40B4-BE49-F238E27FC236}">
                <a16:creationId xmlns:a16="http://schemas.microsoft.com/office/drawing/2014/main" id="{04357C93-F0CB-4A1C-8F77-4E9063789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86598" y="269324"/>
            <a:ext cx="6116779" cy="620877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We Count Logo">
            <a:extLst>
              <a:ext uri="{FF2B5EF4-FFF2-40B4-BE49-F238E27FC236}">
                <a16:creationId xmlns:a16="http://schemas.microsoft.com/office/drawing/2014/main" id="{2CD27CC3-660D-4825-B161-DC811AF5F5C3}"/>
              </a:ext>
            </a:extLst>
          </p:cNvPr>
          <p:cNvPicPr>
            <a:picLocks noChangeAspect="1"/>
          </p:cNvPicPr>
          <p:nvPr/>
        </p:nvPicPr>
        <p:blipFill rotWithShape="1">
          <a:blip r:embed="rId5">
            <a:extLst>
              <a:ext uri="{28A0092B-C50C-407E-A947-70E740481C1C}">
                <a14:useLocalDpi xmlns:a14="http://schemas.microsoft.com/office/drawing/2010/main" val="0"/>
              </a:ext>
            </a:extLst>
          </a:blip>
          <a:srcRect l="424" r="2" b="2"/>
          <a:stretch/>
        </p:blipFill>
        <p:spPr>
          <a:xfrm>
            <a:off x="5640572" y="557360"/>
            <a:ext cx="5608830" cy="5632704"/>
          </a:xfrm>
          <a:prstGeom prst="rect">
            <a:avLst/>
          </a:prstGeom>
        </p:spPr>
      </p:pic>
      <p:pic>
        <p:nvPicPr>
          <p:cNvPr id="5" name="Slide 3" descr="Slide 3">
            <a:hlinkClick r:id="" action="ppaction://media"/>
            <a:extLst>
              <a:ext uri="{FF2B5EF4-FFF2-40B4-BE49-F238E27FC236}">
                <a16:creationId xmlns:a16="http://schemas.microsoft.com/office/drawing/2014/main" id="{9F46A381-AE0D-624F-895D-088C9933801E}"/>
              </a:ext>
            </a:extLst>
          </p:cNvPr>
          <p:cNvPicPr>
            <a:picLocks noChangeAspect="1"/>
          </p:cNvPicPr>
          <p:nvPr>
            <a:audioFile r:link="rId1"/>
            <p:extLst>
              <p:ext uri="{DAA4B4D4-6D71-4841-9C94-3DE7FCFB9230}">
                <p14:media xmlns:p14="http://schemas.microsoft.com/office/powerpoint/2010/main" r:embed="rId2">
                  <p14:trim st="121.9086"/>
                </p14:media>
              </p:ext>
            </p:extLst>
          </p:nvPr>
        </p:nvPicPr>
        <p:blipFill>
          <a:blip r:embed="rId6"/>
          <a:stretch>
            <a:fillRect/>
          </a:stretch>
        </p:blipFill>
        <p:spPr>
          <a:xfrm>
            <a:off x="11361394" y="6414"/>
            <a:ext cx="812800" cy="812800"/>
          </a:xfrm>
          <a:prstGeom prst="rect">
            <a:avLst/>
          </a:prstGeom>
        </p:spPr>
      </p:pic>
    </p:spTree>
    <p:extLst>
      <p:ext uri="{BB962C8B-B14F-4D97-AF65-F5344CB8AC3E}">
        <p14:creationId xmlns:p14="http://schemas.microsoft.com/office/powerpoint/2010/main" val="105753057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4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extLst>
    <p:ext uri="{E180D4A7-C9FB-4DFB-919C-405C955672EB}">
      <p14:showEvtLst xmlns:p14="http://schemas.microsoft.com/office/powerpoint/2010/main">
        <p14:playEvt time="51" objId="2"/>
        <p14:stopEvt time="6048" objId="2"/>
      </p14:showEvtLst>
    </p:ext>
  </p:extLs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F8EEFED-4A8C-914C-B471-2C44A63CB2BB}"/>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72800" y="5638800"/>
            <a:ext cx="1219200" cy="1219200"/>
          </a:xfrm>
          <a:prstGeom prst="rect">
            <a:avLst/>
          </a:prstGeom>
        </p:spPr>
      </p:pic>
      <p:graphicFrame>
        <p:nvGraphicFramePr>
          <p:cNvPr id="7" name="Chart 6">
            <a:extLst>
              <a:ext uri="{FF2B5EF4-FFF2-40B4-BE49-F238E27FC236}">
                <a16:creationId xmlns:a16="http://schemas.microsoft.com/office/drawing/2014/main" id="{310405F2-F009-D448-BF5A-9682A6018F3B}"/>
              </a:ext>
            </a:extLst>
          </p:cNvPr>
          <p:cNvGraphicFramePr/>
          <p:nvPr>
            <p:extLst>
              <p:ext uri="{D42A27DB-BD31-4B8C-83A1-F6EECF244321}">
                <p14:modId xmlns:p14="http://schemas.microsoft.com/office/powerpoint/2010/main" val="3273661433"/>
              </p:ext>
            </p:extLst>
          </p:nvPr>
        </p:nvGraphicFramePr>
        <p:xfrm>
          <a:off x="1502227" y="315928"/>
          <a:ext cx="9187543" cy="4830838"/>
        </p:xfrm>
        <a:graphic>
          <a:graphicData uri="http://schemas.openxmlformats.org/drawingml/2006/chart">
            <c:chart xmlns:c="http://schemas.openxmlformats.org/drawingml/2006/chart" xmlns:r="http://schemas.openxmlformats.org/officeDocument/2006/relationships" r:id="rId5"/>
          </a:graphicData>
        </a:graphic>
      </p:graphicFrame>
      <p:sp>
        <p:nvSpPr>
          <p:cNvPr id="11" name="Title 1">
            <a:extLst>
              <a:ext uri="{FF2B5EF4-FFF2-40B4-BE49-F238E27FC236}">
                <a16:creationId xmlns:a16="http://schemas.microsoft.com/office/drawing/2014/main" id="{4C72C2D2-8C75-8245-A94A-1C079A4EC2A0}"/>
              </a:ext>
            </a:extLst>
          </p:cNvPr>
          <p:cNvSpPr txBox="1">
            <a:spLocks/>
          </p:cNvSpPr>
          <p:nvPr/>
        </p:nvSpPr>
        <p:spPr>
          <a:xfrm>
            <a:off x="838199" y="5050971"/>
            <a:ext cx="10515600" cy="932688"/>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ctr">
              <a:spcAft>
                <a:spcPts val="600"/>
              </a:spcAft>
            </a:pPr>
            <a:r>
              <a:rPr lang="en-US" sz="4400" b="1" kern="1200" dirty="0">
                <a:solidFill>
                  <a:schemeClr val="tx1"/>
                </a:solidFill>
                <a:latin typeface="+mj-lt"/>
                <a:ea typeface="+mj-ea"/>
                <a:cs typeface="+mj-cs"/>
              </a:rPr>
              <a:t>Count of AI </a:t>
            </a:r>
            <a:r>
              <a:rPr lang="en-US" sz="4400" b="1" dirty="0"/>
              <a:t>Firms</a:t>
            </a:r>
            <a:r>
              <a:rPr lang="en-US" sz="4400" b="1" kern="1200" dirty="0">
                <a:solidFill>
                  <a:schemeClr val="tx1"/>
                </a:solidFill>
                <a:latin typeface="+mj-lt"/>
                <a:ea typeface="+mj-ea"/>
                <a:cs typeface="+mj-cs"/>
              </a:rPr>
              <a:t> by Province</a:t>
            </a:r>
          </a:p>
        </p:txBody>
      </p:sp>
      <p:pic>
        <p:nvPicPr>
          <p:cNvPr id="5" name="Slide 30" descr="Slide 30">
            <a:hlinkClick r:id="" action="ppaction://media"/>
            <a:extLst>
              <a:ext uri="{FF2B5EF4-FFF2-40B4-BE49-F238E27FC236}">
                <a16:creationId xmlns:a16="http://schemas.microsoft.com/office/drawing/2014/main" id="{85B24312-560C-A845-A609-FAB5D3E31D6C}"/>
              </a:ext>
            </a:extLst>
          </p:cNvPr>
          <p:cNvPicPr>
            <a:picLocks noChangeAspect="1"/>
          </p:cNvPicPr>
          <p:nvPr>
            <a:audioFile r:link="rId1"/>
            <p:extLst>
              <p:ext uri="{DAA4B4D4-6D71-4841-9C94-3DE7FCFB9230}">
                <p14:media xmlns:p14="http://schemas.microsoft.com/office/powerpoint/2010/main" r:embed="rId2">
                  <p14:trim st="366.7318"/>
                </p14:media>
              </p:ext>
            </p:extLst>
          </p:nvPr>
        </p:nvPicPr>
        <p:blipFill>
          <a:blip r:embed="rId6"/>
          <a:stretch>
            <a:fillRect/>
          </a:stretch>
        </p:blipFill>
        <p:spPr>
          <a:xfrm>
            <a:off x="11348359" y="22229"/>
            <a:ext cx="812800" cy="812800"/>
          </a:xfrm>
          <a:prstGeom prst="rect">
            <a:avLst/>
          </a:prstGeom>
        </p:spPr>
      </p:pic>
    </p:spTree>
    <p:extLst>
      <p:ext uri="{BB962C8B-B14F-4D97-AF65-F5344CB8AC3E}">
        <p14:creationId xmlns:p14="http://schemas.microsoft.com/office/powerpoint/2010/main" val="1886107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91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F3F23CD-414A-664A-AF93-5302B6560EC3}"/>
              </a:ext>
            </a:extLst>
          </p:cNvPr>
          <p:cNvSpPr txBox="1">
            <a:spLocks/>
          </p:cNvSpPr>
          <p:nvPr/>
        </p:nvSpPr>
        <p:spPr>
          <a:xfrm>
            <a:off x="517354" y="541421"/>
            <a:ext cx="8321846" cy="75799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400" b="1"/>
              <a:t>Company Messaging</a:t>
            </a:r>
          </a:p>
        </p:txBody>
      </p:sp>
      <p:sp>
        <p:nvSpPr>
          <p:cNvPr id="2" name="Snip Single Corner Rectangle 1">
            <a:extLst>
              <a:ext uri="{FF2B5EF4-FFF2-40B4-BE49-F238E27FC236}">
                <a16:creationId xmlns:a16="http://schemas.microsoft.com/office/drawing/2014/main" id="{DA31DA00-34B2-F346-8A67-24F7EBC6A6AB}"/>
              </a:ext>
            </a:extLst>
          </p:cNvPr>
          <p:cNvSpPr/>
          <p:nvPr/>
        </p:nvSpPr>
        <p:spPr>
          <a:xfrm>
            <a:off x="635000" y="4173911"/>
            <a:ext cx="3378200" cy="1765300"/>
          </a:xfrm>
          <a:prstGeom prst="snip1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600" b="1" i="1" dirty="0">
                <a:solidFill>
                  <a:schemeClr val="tx1"/>
                </a:solidFill>
              </a:rPr>
              <a:t>“Use your humans wisely, automate with ADA”</a:t>
            </a:r>
          </a:p>
          <a:p>
            <a:r>
              <a:rPr lang="en-US" sz="1600" dirty="0">
                <a:solidFill>
                  <a:schemeClr val="tx1"/>
                </a:solidFill>
              </a:rPr>
              <a:t>-ADA</a:t>
            </a:r>
          </a:p>
        </p:txBody>
      </p:sp>
      <p:sp>
        <p:nvSpPr>
          <p:cNvPr id="6" name="Snip Single Corner Rectangle 5">
            <a:extLst>
              <a:ext uri="{FF2B5EF4-FFF2-40B4-BE49-F238E27FC236}">
                <a16:creationId xmlns:a16="http://schemas.microsoft.com/office/drawing/2014/main" id="{681F650C-67CE-294B-A134-E0B1965F6B75}"/>
              </a:ext>
            </a:extLst>
          </p:cNvPr>
          <p:cNvSpPr/>
          <p:nvPr/>
        </p:nvSpPr>
        <p:spPr>
          <a:xfrm>
            <a:off x="4406900" y="4173911"/>
            <a:ext cx="3378200" cy="1765300"/>
          </a:xfrm>
          <a:prstGeom prst="snip1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BH" sz="1600" b="1" i="1" dirty="0">
                <a:solidFill>
                  <a:schemeClr val="tx1"/>
                </a:solidFill>
              </a:rPr>
              <a:t>“</a:t>
            </a:r>
            <a:r>
              <a:rPr lang="en-US" sz="1600" b="1" i="1" dirty="0">
                <a:solidFill>
                  <a:schemeClr val="tx1"/>
                </a:solidFill>
              </a:rPr>
              <a:t>We know the complexities of dermatology can be daunting, so we’ve developed a tool to provide you with an instant second opinion”</a:t>
            </a:r>
          </a:p>
          <a:p>
            <a:r>
              <a:rPr lang="en-US" sz="1600" dirty="0">
                <a:solidFill>
                  <a:schemeClr val="tx1"/>
                </a:solidFill>
              </a:rPr>
              <a:t>-Triage</a:t>
            </a:r>
            <a:endParaRPr lang="en-BH" sz="1600" dirty="0">
              <a:solidFill>
                <a:schemeClr val="tx1"/>
              </a:solidFill>
            </a:endParaRPr>
          </a:p>
        </p:txBody>
      </p:sp>
      <p:sp>
        <p:nvSpPr>
          <p:cNvPr id="7" name="Snip Single Corner Rectangle 6">
            <a:extLst>
              <a:ext uri="{FF2B5EF4-FFF2-40B4-BE49-F238E27FC236}">
                <a16:creationId xmlns:a16="http://schemas.microsoft.com/office/drawing/2014/main" id="{C2504AE9-5D4C-7D47-B207-50A7771A365F}"/>
              </a:ext>
            </a:extLst>
          </p:cNvPr>
          <p:cNvSpPr/>
          <p:nvPr/>
        </p:nvSpPr>
        <p:spPr>
          <a:xfrm>
            <a:off x="4406900" y="2233006"/>
            <a:ext cx="3378200" cy="1765300"/>
          </a:xfrm>
          <a:prstGeom prst="snip1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fontAlgn="base"/>
            <a:r>
              <a:rPr lang="en-US" sz="1600" b="1" i="1">
                <a:solidFill>
                  <a:schemeClr val="tx1"/>
                </a:solidFill>
              </a:rPr>
              <a:t>“Making business more human–with AI”</a:t>
            </a:r>
          </a:p>
          <a:p>
            <a:pPr fontAlgn="base"/>
            <a:r>
              <a:rPr lang="en-US" sz="1600">
                <a:solidFill>
                  <a:schemeClr val="tx1"/>
                </a:solidFill>
              </a:rPr>
              <a:t>-</a:t>
            </a:r>
            <a:r>
              <a:rPr lang="en-US" sz="1600" err="1">
                <a:solidFill>
                  <a:schemeClr val="tx1"/>
                </a:solidFill>
              </a:rPr>
              <a:t>Integrate.ai</a:t>
            </a:r>
            <a:br>
              <a:rPr lang="en-US" sz="1600">
                <a:solidFill>
                  <a:schemeClr val="tx1"/>
                </a:solidFill>
              </a:rPr>
            </a:br>
            <a:endParaRPr lang="en-US" sz="1600">
              <a:solidFill>
                <a:schemeClr val="tx1"/>
              </a:solidFill>
            </a:endParaRPr>
          </a:p>
        </p:txBody>
      </p:sp>
      <p:sp>
        <p:nvSpPr>
          <p:cNvPr id="8" name="Snip Single Corner Rectangle 7">
            <a:extLst>
              <a:ext uri="{FF2B5EF4-FFF2-40B4-BE49-F238E27FC236}">
                <a16:creationId xmlns:a16="http://schemas.microsoft.com/office/drawing/2014/main" id="{3DE2667F-63D6-E645-ACAB-309F7DF94518}"/>
              </a:ext>
            </a:extLst>
          </p:cNvPr>
          <p:cNvSpPr/>
          <p:nvPr/>
        </p:nvSpPr>
        <p:spPr>
          <a:xfrm>
            <a:off x="8211645" y="2245326"/>
            <a:ext cx="3378200" cy="1765300"/>
          </a:xfrm>
          <a:prstGeom prst="snip1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BH" sz="1600" b="1" i="1" dirty="0">
                <a:solidFill>
                  <a:schemeClr val="tx1"/>
                </a:solidFill>
              </a:rPr>
              <a:t>“</a:t>
            </a:r>
            <a:r>
              <a:rPr lang="en-US" sz="1600" b="1" i="1" dirty="0">
                <a:solidFill>
                  <a:schemeClr val="tx1"/>
                </a:solidFill>
              </a:rPr>
              <a:t>Our AI enablement tools save you time in the necessary steps of labelling data and training AI models”</a:t>
            </a:r>
          </a:p>
          <a:p>
            <a:r>
              <a:rPr lang="en-US" sz="1600" dirty="0">
                <a:solidFill>
                  <a:schemeClr val="tx1"/>
                </a:solidFill>
              </a:rPr>
              <a:t>-Element AI</a:t>
            </a:r>
            <a:endParaRPr lang="en-BH" sz="1600" dirty="0">
              <a:solidFill>
                <a:schemeClr val="tx1"/>
              </a:solidFill>
            </a:endParaRPr>
          </a:p>
        </p:txBody>
      </p:sp>
      <p:sp>
        <p:nvSpPr>
          <p:cNvPr id="9" name="Snip Single Corner Rectangle 8">
            <a:extLst>
              <a:ext uri="{FF2B5EF4-FFF2-40B4-BE49-F238E27FC236}">
                <a16:creationId xmlns:a16="http://schemas.microsoft.com/office/drawing/2014/main" id="{C7522B78-293D-7A40-9A42-2782C2DF1662}"/>
              </a:ext>
            </a:extLst>
          </p:cNvPr>
          <p:cNvSpPr/>
          <p:nvPr/>
        </p:nvSpPr>
        <p:spPr>
          <a:xfrm>
            <a:off x="8178800" y="4173911"/>
            <a:ext cx="3378200" cy="1765300"/>
          </a:xfrm>
          <a:prstGeom prst="snip1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BH" sz="1600" b="1" i="1" dirty="0">
                <a:solidFill>
                  <a:schemeClr val="tx1"/>
                </a:solidFill>
              </a:rPr>
              <a:t>“4x more accurate than traditional selection methods at matching people to jobs where they thrive”</a:t>
            </a:r>
          </a:p>
          <a:p>
            <a:r>
              <a:rPr lang="en-BH" sz="1600" dirty="0">
                <a:solidFill>
                  <a:schemeClr val="tx1"/>
                </a:solidFill>
              </a:rPr>
              <a:t>-Plum.io</a:t>
            </a:r>
          </a:p>
        </p:txBody>
      </p:sp>
      <p:sp>
        <p:nvSpPr>
          <p:cNvPr id="10" name="Snip Single Corner Rectangle 9">
            <a:extLst>
              <a:ext uri="{FF2B5EF4-FFF2-40B4-BE49-F238E27FC236}">
                <a16:creationId xmlns:a16="http://schemas.microsoft.com/office/drawing/2014/main" id="{7D1D0C57-4D50-8848-B49E-569037B27C27}"/>
              </a:ext>
            </a:extLst>
          </p:cNvPr>
          <p:cNvSpPr/>
          <p:nvPr/>
        </p:nvSpPr>
        <p:spPr>
          <a:xfrm>
            <a:off x="602155" y="2233006"/>
            <a:ext cx="3378200" cy="1765300"/>
          </a:xfrm>
          <a:prstGeom prst="snip1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600" b="1" i="1" dirty="0">
                <a:solidFill>
                  <a:schemeClr val="tx1"/>
                </a:solidFill>
              </a:rPr>
              <a:t>“Imagine the experiences you could deliver by embracing the cloud, data, and AI today”</a:t>
            </a:r>
            <a:endParaRPr lang="en-BH" sz="1600" b="1" i="1" dirty="0">
              <a:solidFill>
                <a:schemeClr val="tx1"/>
              </a:solidFill>
            </a:endParaRPr>
          </a:p>
          <a:p>
            <a:r>
              <a:rPr lang="en-BH" sz="1600" dirty="0">
                <a:solidFill>
                  <a:schemeClr val="tx1"/>
                </a:solidFill>
              </a:rPr>
              <a:t>- Coveo</a:t>
            </a:r>
            <a:endParaRPr lang="en-US" sz="1600" dirty="0">
              <a:solidFill>
                <a:schemeClr val="tx1"/>
              </a:solidFill>
            </a:endParaRPr>
          </a:p>
        </p:txBody>
      </p:sp>
      <p:sp>
        <p:nvSpPr>
          <p:cNvPr id="3" name="Rectangle 2">
            <a:extLst>
              <a:ext uri="{FF2B5EF4-FFF2-40B4-BE49-F238E27FC236}">
                <a16:creationId xmlns:a16="http://schemas.microsoft.com/office/drawing/2014/main" id="{47DAE4B9-B705-9A45-862A-5269285C6849}"/>
              </a:ext>
            </a:extLst>
          </p:cNvPr>
          <p:cNvSpPr/>
          <p:nvPr/>
        </p:nvSpPr>
        <p:spPr>
          <a:xfrm>
            <a:off x="517354" y="1316216"/>
            <a:ext cx="11039646" cy="461665"/>
          </a:xfrm>
          <a:prstGeom prst="rect">
            <a:avLst/>
          </a:prstGeom>
          <a:solidFill>
            <a:schemeClr val="tx2"/>
          </a:solidFill>
        </p:spPr>
        <p:txBody>
          <a:bodyPr wrap="square">
            <a:spAutoFit/>
          </a:bodyPr>
          <a:lstStyle/>
          <a:p>
            <a:r>
              <a:rPr lang="en-US" sz="2400">
                <a:solidFill>
                  <a:schemeClr val="bg1"/>
                </a:solidFill>
              </a:rPr>
              <a:t>Many website messages </a:t>
            </a:r>
            <a:r>
              <a:rPr lang="en-US" sz="2400" dirty="0">
                <a:solidFill>
                  <a:schemeClr val="bg1"/>
                </a:solidFill>
              </a:rPr>
              <a:t>position</a:t>
            </a:r>
            <a:r>
              <a:rPr lang="en-US" sz="2400">
                <a:solidFill>
                  <a:schemeClr val="bg1"/>
                </a:solidFill>
              </a:rPr>
              <a:t> AI as a benefit and solution to human limitations</a:t>
            </a:r>
          </a:p>
        </p:txBody>
      </p:sp>
      <p:pic>
        <p:nvPicPr>
          <p:cNvPr id="13" name="Picture 12">
            <a:extLst>
              <a:ext uri="{FF2B5EF4-FFF2-40B4-BE49-F238E27FC236}">
                <a16:creationId xmlns:a16="http://schemas.microsoft.com/office/drawing/2014/main" id="{1EA66BC8-477B-FB4B-A915-98E26DA01A52}"/>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72800" y="5653606"/>
            <a:ext cx="1219200" cy="1219200"/>
          </a:xfrm>
          <a:prstGeom prst="rect">
            <a:avLst/>
          </a:prstGeom>
        </p:spPr>
      </p:pic>
      <p:pic>
        <p:nvPicPr>
          <p:cNvPr id="11" name="Slide 30" descr="Slide 30">
            <a:hlinkClick r:id="" action="ppaction://media"/>
            <a:extLst>
              <a:ext uri="{FF2B5EF4-FFF2-40B4-BE49-F238E27FC236}">
                <a16:creationId xmlns:a16="http://schemas.microsoft.com/office/drawing/2014/main" id="{1152896C-7606-974B-BE39-4C3CD93EB01A}"/>
              </a:ext>
            </a:extLst>
          </p:cNvPr>
          <p:cNvPicPr>
            <a:picLocks noChangeAspect="1"/>
          </p:cNvPicPr>
          <p:nvPr>
            <a:audioFile r:link="rId1"/>
            <p:extLst>
              <p:ext uri="{DAA4B4D4-6D71-4841-9C94-3DE7FCFB9230}">
                <p14:media xmlns:p14="http://schemas.microsoft.com/office/powerpoint/2010/main" r:embed="rId2">
                  <p14:trim st="431.671"/>
                </p14:media>
              </p:ext>
            </p:extLst>
          </p:nvPr>
        </p:nvPicPr>
        <p:blipFill>
          <a:blip r:embed="rId5"/>
          <a:stretch>
            <a:fillRect/>
          </a:stretch>
        </p:blipFill>
        <p:spPr>
          <a:xfrm>
            <a:off x="11334746" y="21103"/>
            <a:ext cx="812800" cy="812800"/>
          </a:xfrm>
          <a:prstGeom prst="rect">
            <a:avLst/>
          </a:prstGeom>
        </p:spPr>
      </p:pic>
    </p:spTree>
    <p:extLst>
      <p:ext uri="{BB962C8B-B14F-4D97-AF65-F5344CB8AC3E}">
        <p14:creationId xmlns:p14="http://schemas.microsoft.com/office/powerpoint/2010/main" val="2587820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896"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F3F23CD-414A-664A-AF93-5302B6560EC3}"/>
              </a:ext>
            </a:extLst>
          </p:cNvPr>
          <p:cNvSpPr txBox="1">
            <a:spLocks/>
          </p:cNvSpPr>
          <p:nvPr/>
        </p:nvSpPr>
        <p:spPr>
          <a:xfrm>
            <a:off x="517355" y="541421"/>
            <a:ext cx="5226548" cy="757990"/>
          </a:xfrm>
          <a:prstGeom prst="rect">
            <a:avLst/>
          </a:prstGeom>
        </p:spPr>
        <p:txBody>
          <a:bodyPr vert="horz" lIns="91440" tIns="45720" rIns="91440" bIns="45720" rtlCol="0" anchor="b">
            <a:normAutofit/>
          </a:bodyPr>
          <a:lstStyle>
            <a:defPPr>
              <a:defRPr lang="en-US"/>
            </a:defPPr>
            <a:lvl1pPr>
              <a:lnSpc>
                <a:spcPct val="90000"/>
              </a:lnSpc>
              <a:spcBef>
                <a:spcPct val="0"/>
              </a:spcBef>
              <a:buNone/>
              <a:defRPr sz="4400" b="1">
                <a:latin typeface="+mj-lt"/>
                <a:ea typeface="+mj-ea"/>
                <a:cs typeface="+mj-cs"/>
              </a:defRPr>
            </a:lvl1pPr>
          </a:lstStyle>
          <a:p>
            <a:r>
              <a:rPr lang="en-US"/>
              <a:t>Ethical AI in Canada</a:t>
            </a:r>
          </a:p>
        </p:txBody>
      </p:sp>
      <p:grpSp>
        <p:nvGrpSpPr>
          <p:cNvPr id="5" name="Group 4">
            <a:extLst>
              <a:ext uri="{FF2B5EF4-FFF2-40B4-BE49-F238E27FC236}">
                <a16:creationId xmlns:a16="http://schemas.microsoft.com/office/drawing/2014/main" id="{133B3C3C-31A5-4F86-AB9A-50F21FAA4666}"/>
              </a:ext>
            </a:extLst>
          </p:cNvPr>
          <p:cNvGrpSpPr/>
          <p:nvPr/>
        </p:nvGrpSpPr>
        <p:grpSpPr>
          <a:xfrm>
            <a:off x="397491" y="3865137"/>
            <a:ext cx="8924772" cy="1218698"/>
            <a:chOff x="397491" y="3865137"/>
            <a:chExt cx="8924772" cy="1218698"/>
          </a:xfrm>
        </p:grpSpPr>
        <p:pic>
          <p:nvPicPr>
            <p:cNvPr id="9" name="Picture 8" descr="Putting AI Ethics Guidelines to Work">
              <a:extLst>
                <a:ext uri="{FF2B5EF4-FFF2-40B4-BE49-F238E27FC236}">
                  <a16:creationId xmlns:a16="http://schemas.microsoft.com/office/drawing/2014/main" id="{FC3E31D8-3701-5A4A-8731-5F905304D0D0}"/>
                </a:ext>
              </a:extLst>
            </p:cNvPr>
            <p:cNvPicPr>
              <a:picLocks noChangeAspect="1"/>
            </p:cNvPicPr>
            <p:nvPr/>
          </p:nvPicPr>
          <p:blipFill>
            <a:blip r:embed="rId4"/>
            <a:stretch>
              <a:fillRect/>
            </a:stretch>
          </p:blipFill>
          <p:spPr>
            <a:xfrm>
              <a:off x="2726146" y="3865137"/>
              <a:ext cx="6596117" cy="1218698"/>
            </a:xfrm>
            <a:prstGeom prst="rect">
              <a:avLst/>
            </a:prstGeom>
          </p:spPr>
        </p:pic>
        <p:pic>
          <p:nvPicPr>
            <p:cNvPr id="12" name="Picture 11" descr="Element AI logo">
              <a:extLst>
                <a:ext uri="{FF2B5EF4-FFF2-40B4-BE49-F238E27FC236}">
                  <a16:creationId xmlns:a16="http://schemas.microsoft.com/office/drawing/2014/main" id="{1D7E2597-3B8C-5D45-A991-FCC49CD9D092}"/>
                </a:ext>
              </a:extLst>
            </p:cNvPr>
            <p:cNvPicPr>
              <a:picLocks noChangeAspect="1"/>
            </p:cNvPicPr>
            <p:nvPr/>
          </p:nvPicPr>
          <p:blipFill>
            <a:blip r:embed="rId5"/>
            <a:stretch>
              <a:fillRect/>
            </a:stretch>
          </p:blipFill>
          <p:spPr>
            <a:xfrm>
              <a:off x="397491" y="4020210"/>
              <a:ext cx="1959181" cy="593925"/>
            </a:xfrm>
            <a:prstGeom prst="rect">
              <a:avLst/>
            </a:prstGeom>
          </p:spPr>
        </p:pic>
      </p:grpSp>
      <p:sp>
        <p:nvSpPr>
          <p:cNvPr id="13" name="Rectangle 12">
            <a:extLst>
              <a:ext uri="{FF2B5EF4-FFF2-40B4-BE49-F238E27FC236}">
                <a16:creationId xmlns:a16="http://schemas.microsoft.com/office/drawing/2014/main" id="{408C0E4F-4DA0-F34B-A09A-C1E500BC31FB}"/>
              </a:ext>
            </a:extLst>
          </p:cNvPr>
          <p:cNvSpPr/>
          <p:nvPr/>
        </p:nvSpPr>
        <p:spPr>
          <a:xfrm>
            <a:off x="517354" y="1384978"/>
            <a:ext cx="11133872" cy="461665"/>
          </a:xfrm>
          <a:prstGeom prst="rect">
            <a:avLst/>
          </a:prstGeom>
          <a:solidFill>
            <a:schemeClr val="tx2"/>
          </a:solidFill>
        </p:spPr>
        <p:txBody>
          <a:bodyPr wrap="square">
            <a:spAutoFit/>
          </a:bodyPr>
          <a:lstStyle/>
          <a:p>
            <a:r>
              <a:rPr lang="en-US" sz="2400">
                <a:solidFill>
                  <a:schemeClr val="bg1"/>
                </a:solidFill>
              </a:rPr>
              <a:t>Canadian AI firms may be beginning to see the importance of fairness and inclusion in AI</a:t>
            </a:r>
          </a:p>
        </p:txBody>
      </p:sp>
      <p:grpSp>
        <p:nvGrpSpPr>
          <p:cNvPr id="3" name="Group 2">
            <a:extLst>
              <a:ext uri="{FF2B5EF4-FFF2-40B4-BE49-F238E27FC236}">
                <a16:creationId xmlns:a16="http://schemas.microsoft.com/office/drawing/2014/main" id="{73EA17D2-1FA5-4DE1-9538-1F15BD69B7F7}"/>
              </a:ext>
            </a:extLst>
          </p:cNvPr>
          <p:cNvGrpSpPr/>
          <p:nvPr/>
        </p:nvGrpSpPr>
        <p:grpSpPr>
          <a:xfrm>
            <a:off x="296776" y="2404544"/>
            <a:ext cx="7655918" cy="919060"/>
            <a:chOff x="296776" y="2404544"/>
            <a:chExt cx="7655918" cy="919060"/>
          </a:xfrm>
        </p:grpSpPr>
        <p:pic>
          <p:nvPicPr>
            <p:cNvPr id="2" name="Picture 1" descr="will.i.am as AI advisors, Bias and Ethics">
              <a:extLst>
                <a:ext uri="{FF2B5EF4-FFF2-40B4-BE49-F238E27FC236}">
                  <a16:creationId xmlns:a16="http://schemas.microsoft.com/office/drawing/2014/main" id="{F6751C33-0C9F-B74C-AC95-EAE617796580}"/>
                </a:ext>
              </a:extLst>
            </p:cNvPr>
            <p:cNvPicPr>
              <a:picLocks noChangeAspect="1"/>
            </p:cNvPicPr>
            <p:nvPr/>
          </p:nvPicPr>
          <p:blipFill rotWithShape="1">
            <a:blip r:embed="rId6"/>
            <a:srcRect t="3448"/>
            <a:stretch/>
          </p:blipFill>
          <p:spPr>
            <a:xfrm>
              <a:off x="2726146" y="2404544"/>
              <a:ext cx="5226548" cy="919060"/>
            </a:xfrm>
            <a:prstGeom prst="rect">
              <a:avLst/>
            </a:prstGeom>
          </p:spPr>
        </p:pic>
        <p:pic>
          <p:nvPicPr>
            <p:cNvPr id="14" name="Picture 13" descr="stradigi AI logo">
              <a:extLst>
                <a:ext uri="{FF2B5EF4-FFF2-40B4-BE49-F238E27FC236}">
                  <a16:creationId xmlns:a16="http://schemas.microsoft.com/office/drawing/2014/main" id="{E57DA658-97D6-7144-8CEE-992F0A974424}"/>
                </a:ext>
              </a:extLst>
            </p:cNvPr>
            <p:cNvPicPr>
              <a:picLocks noChangeAspect="1"/>
            </p:cNvPicPr>
            <p:nvPr/>
          </p:nvPicPr>
          <p:blipFill>
            <a:blip r:embed="rId7"/>
            <a:stretch>
              <a:fillRect/>
            </a:stretch>
          </p:blipFill>
          <p:spPr>
            <a:xfrm>
              <a:off x="296776" y="2635262"/>
              <a:ext cx="1870867" cy="593926"/>
            </a:xfrm>
            <a:prstGeom prst="rect">
              <a:avLst/>
            </a:prstGeom>
          </p:spPr>
        </p:pic>
      </p:grpSp>
      <p:grpSp>
        <p:nvGrpSpPr>
          <p:cNvPr id="6" name="Group 5">
            <a:extLst>
              <a:ext uri="{FF2B5EF4-FFF2-40B4-BE49-F238E27FC236}">
                <a16:creationId xmlns:a16="http://schemas.microsoft.com/office/drawing/2014/main" id="{B4A25F39-7CFB-466E-8A74-17118DC2F6C9}"/>
              </a:ext>
            </a:extLst>
          </p:cNvPr>
          <p:cNvGrpSpPr/>
          <p:nvPr/>
        </p:nvGrpSpPr>
        <p:grpSpPr>
          <a:xfrm>
            <a:off x="125395" y="5284448"/>
            <a:ext cx="10216791" cy="774127"/>
            <a:chOff x="125395" y="5284448"/>
            <a:chExt cx="10216791" cy="774127"/>
          </a:xfrm>
        </p:grpSpPr>
        <p:pic>
          <p:nvPicPr>
            <p:cNvPr id="10" name="Picture 9" descr="Responsible AI: a roadmap">
              <a:extLst>
                <a:ext uri="{FF2B5EF4-FFF2-40B4-BE49-F238E27FC236}">
                  <a16:creationId xmlns:a16="http://schemas.microsoft.com/office/drawing/2014/main" id="{31D1FA7D-C4AA-8B49-AFB7-9AA484F009CC}"/>
                </a:ext>
              </a:extLst>
            </p:cNvPr>
            <p:cNvPicPr>
              <a:picLocks noChangeAspect="1"/>
            </p:cNvPicPr>
            <p:nvPr/>
          </p:nvPicPr>
          <p:blipFill>
            <a:blip r:embed="rId8"/>
            <a:stretch>
              <a:fillRect/>
            </a:stretch>
          </p:blipFill>
          <p:spPr>
            <a:xfrm>
              <a:off x="2726146" y="5284448"/>
              <a:ext cx="7616040" cy="774127"/>
            </a:xfrm>
            <a:prstGeom prst="rect">
              <a:avLst/>
            </a:prstGeom>
          </p:spPr>
        </p:pic>
        <p:pic>
          <p:nvPicPr>
            <p:cNvPr id="15" name="Picture 14" descr="Integrate.ai logo">
              <a:extLst>
                <a:ext uri="{FF2B5EF4-FFF2-40B4-BE49-F238E27FC236}">
                  <a16:creationId xmlns:a16="http://schemas.microsoft.com/office/drawing/2014/main" id="{765CD29B-8C9A-3F48-B96B-119270A10983}"/>
                </a:ext>
              </a:extLst>
            </p:cNvPr>
            <p:cNvPicPr>
              <a:picLocks noChangeAspect="1"/>
            </p:cNvPicPr>
            <p:nvPr/>
          </p:nvPicPr>
          <p:blipFill rotWithShape="1">
            <a:blip r:embed="rId9">
              <a:extLst>
                <a:ext uri="{BEBA8EAE-BF5A-486C-A8C5-ECC9F3942E4B}">
                  <a14:imgProps xmlns:a14="http://schemas.microsoft.com/office/drawing/2010/main">
                    <a14:imgLayer r:embed="rId10">
                      <a14:imgEffect>
                        <a14:sharpenSoften amount="50000"/>
                      </a14:imgEffect>
                    </a14:imgLayer>
                  </a14:imgProps>
                </a:ext>
              </a:extLst>
            </a:blip>
            <a:srcRect l="4889" t="11338" r="10728" b="19369"/>
            <a:stretch/>
          </p:blipFill>
          <p:spPr>
            <a:xfrm>
              <a:off x="125395" y="5339316"/>
              <a:ext cx="2191358" cy="489995"/>
            </a:xfrm>
            <a:prstGeom prst="rect">
              <a:avLst/>
            </a:prstGeom>
          </p:spPr>
        </p:pic>
      </p:grpSp>
      <p:pic>
        <p:nvPicPr>
          <p:cNvPr id="16" name="Picture 15">
            <a:extLst>
              <a:ext uri="{FF2B5EF4-FFF2-40B4-BE49-F238E27FC236}">
                <a16:creationId xmlns:a16="http://schemas.microsoft.com/office/drawing/2014/main" id="{D5649A1E-D287-3844-9426-511D32B9199D}"/>
              </a:ext>
              <a:ext uri="{C183D7F6-B498-43B3-948B-1728B52AA6E4}">
                <adec:decorative xmlns:adec="http://schemas.microsoft.com/office/drawing/2017/decorative" val="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972800" y="5638800"/>
            <a:ext cx="1219200" cy="1219200"/>
          </a:xfrm>
          <a:prstGeom prst="rect">
            <a:avLst/>
          </a:prstGeom>
        </p:spPr>
      </p:pic>
      <p:pic>
        <p:nvPicPr>
          <p:cNvPr id="20" name="Slide 31" descr="Slide 31">
            <a:hlinkClick r:id="" action="ppaction://media"/>
            <a:extLst>
              <a:ext uri="{FF2B5EF4-FFF2-40B4-BE49-F238E27FC236}">
                <a16:creationId xmlns:a16="http://schemas.microsoft.com/office/drawing/2014/main" id="{C0784537-9407-BC46-80DB-5DFAFD682243}"/>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268245" y="1633"/>
            <a:ext cx="812800" cy="812800"/>
          </a:xfrm>
          <a:prstGeom prst="rect">
            <a:avLst/>
          </a:prstGeom>
        </p:spPr>
      </p:pic>
    </p:spTree>
    <p:extLst>
      <p:ext uri="{BB962C8B-B14F-4D97-AF65-F5344CB8AC3E}">
        <p14:creationId xmlns:p14="http://schemas.microsoft.com/office/powerpoint/2010/main" val="879245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088"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FF81F8D5-515A-45DC-B296-30AB11F2C1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90464369-70FA-42AF-948F-80664CA7BF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146816"/>
          </a:xfrm>
          <a:prstGeom prst="rect">
            <a:avLst/>
          </a:prstGeom>
          <a:solidFill>
            <a:schemeClr val="bg1">
              <a:lumMod val="85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41657A5-F429-4EA4-A68A-60674D0D0481}"/>
              </a:ext>
            </a:extLst>
          </p:cNvPr>
          <p:cNvSpPr>
            <a:spLocks noGrp="1"/>
          </p:cNvSpPr>
          <p:nvPr>
            <p:ph type="title"/>
          </p:nvPr>
        </p:nvSpPr>
        <p:spPr>
          <a:xfrm>
            <a:off x="581646" y="349664"/>
            <a:ext cx="5845571" cy="1638377"/>
          </a:xfrm>
        </p:spPr>
        <p:txBody>
          <a:bodyPr anchor="b">
            <a:normAutofit/>
          </a:bodyPr>
          <a:lstStyle/>
          <a:p>
            <a:r>
              <a:rPr lang="en-US" b="1" dirty="0"/>
              <a:t>Takeaways</a:t>
            </a:r>
            <a:endParaRPr lang="en-CA" dirty="0"/>
          </a:p>
        </p:txBody>
      </p:sp>
      <p:sp>
        <p:nvSpPr>
          <p:cNvPr id="18" name="Rectangle 17">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669568" y="277912"/>
            <a:ext cx="524256" cy="1186339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CC552A98-EF7D-4D42-AB69-066B786AB5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15447" y="399675"/>
            <a:ext cx="4647368" cy="580993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27ED31CC-2A3B-2447-AAC8-B8984127E933}"/>
              </a:ext>
              <a:ext uri="{C183D7F6-B498-43B3-948B-1728B52AA6E4}">
                <adec:decorative xmlns:adec="http://schemas.microsoft.com/office/drawing/2017/decorative" val="1"/>
              </a:ext>
            </a:extLst>
          </p:cNvPr>
          <p:cNvPicPr>
            <a:picLocks noChangeAspect="1"/>
          </p:cNvPicPr>
          <p:nvPr/>
        </p:nvPicPr>
        <p:blipFill rotWithShape="1">
          <a:blip r:embed="rId5">
            <a:extLst>
              <a:ext uri="{28A0092B-C50C-407E-A947-70E740481C1C}">
                <a14:useLocalDpi xmlns:a14="http://schemas.microsoft.com/office/drawing/2010/main" val="0"/>
              </a:ext>
            </a:extLst>
          </a:blip>
          <a:srcRect l="11997" r="8882" b="-3"/>
          <a:stretch/>
        </p:blipFill>
        <p:spPr>
          <a:xfrm>
            <a:off x="7421373" y="627954"/>
            <a:ext cx="4235516" cy="5353373"/>
          </a:xfrm>
          <a:prstGeom prst="rect">
            <a:avLst/>
          </a:prstGeom>
        </p:spPr>
      </p:pic>
      <p:sp>
        <p:nvSpPr>
          <p:cNvPr id="22" name="Rectangle 21">
            <a:extLst>
              <a:ext uri="{FF2B5EF4-FFF2-40B4-BE49-F238E27FC236}">
                <a16:creationId xmlns:a16="http://schemas.microsoft.com/office/drawing/2014/main" id="{A648176E-454C-437C-B0FC-9B82FCF32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774185" y="6131892"/>
            <a:ext cx="524256"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0F3F23CD-414A-664A-AF93-5302B6560EC3}"/>
              </a:ext>
            </a:extLst>
          </p:cNvPr>
          <p:cNvSpPr txBox="1">
            <a:spLocks/>
          </p:cNvSpPr>
          <p:nvPr/>
        </p:nvSpPr>
        <p:spPr>
          <a:xfrm>
            <a:off x="517355" y="541421"/>
            <a:ext cx="5226548" cy="75799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4400" b="1" dirty="0">
              <a:solidFill>
                <a:srgbClr val="2E405A"/>
              </a:solidFill>
              <a:latin typeface="+mn-lt"/>
            </a:endParaRPr>
          </a:p>
        </p:txBody>
      </p:sp>
      <p:sp>
        <p:nvSpPr>
          <p:cNvPr id="11" name="Content Placeholder 10">
            <a:extLst>
              <a:ext uri="{FF2B5EF4-FFF2-40B4-BE49-F238E27FC236}">
                <a16:creationId xmlns:a16="http://schemas.microsoft.com/office/drawing/2014/main" id="{8FB1AF07-4C77-484D-B913-063C77518891}"/>
              </a:ext>
            </a:extLst>
          </p:cNvPr>
          <p:cNvSpPr txBox="1">
            <a:spLocks noGrp="1"/>
          </p:cNvSpPr>
          <p:nvPr>
            <p:ph idx="1"/>
          </p:nvPr>
        </p:nvSpPr>
        <p:spPr>
          <a:xfrm>
            <a:off x="587375" y="2593804"/>
            <a:ext cx="5838825" cy="3451201"/>
          </a:xfrm>
          <a:prstGeom prst="rect">
            <a:avLst/>
          </a:prstGeom>
          <a:noFill/>
        </p:spPr>
        <p:txBody>
          <a:bodyPr wrap="square" rtlCol="0">
            <a:spAutoFit/>
          </a:bodyPr>
          <a:lstStyle/>
          <a:p>
            <a:pPr marL="285750" indent="-285750">
              <a:buFont typeface="Arial" panose="020B0604020202020204" pitchFamily="34" charset="0"/>
              <a:buChar char="•"/>
            </a:pPr>
            <a:r>
              <a:rPr lang="en-US" dirty="0"/>
              <a:t>Business needs (intelligence + hiring) make up largest category of AI firms</a:t>
            </a:r>
          </a:p>
          <a:p>
            <a:pPr marL="285750" indent="-285750">
              <a:buFont typeface="Arial" panose="020B0604020202020204" pitchFamily="34" charset="0"/>
              <a:buChar char="•"/>
            </a:pPr>
            <a:r>
              <a:rPr lang="en-US" dirty="0"/>
              <a:t>Majority of website messaging positions AI as a benefit and solution to human limitations</a:t>
            </a:r>
          </a:p>
          <a:p>
            <a:pPr marL="285750" indent="-285750">
              <a:buFont typeface="Arial" panose="020B0604020202020204" pitchFamily="34" charset="0"/>
              <a:buChar char="•"/>
            </a:pPr>
            <a:r>
              <a:rPr lang="en-US" dirty="0"/>
              <a:t>Canadian AI  Firms may be beginning to acknowledge the importance of fairness and inclusion in AI</a:t>
            </a:r>
          </a:p>
        </p:txBody>
      </p:sp>
      <p:pic>
        <p:nvPicPr>
          <p:cNvPr id="5" name="Slide 32" descr="Slide 32">
            <a:hlinkClick r:id="" action="ppaction://media"/>
            <a:extLst>
              <a:ext uri="{FF2B5EF4-FFF2-40B4-BE49-F238E27FC236}">
                <a16:creationId xmlns:a16="http://schemas.microsoft.com/office/drawing/2014/main" id="{D770DFFB-1B08-1448-AD4A-C51C2E1A0FD0}"/>
              </a:ext>
            </a:extLst>
          </p:cNvPr>
          <p:cNvPicPr>
            <a:picLocks noChangeAspect="1"/>
          </p:cNvPicPr>
          <p:nvPr>
            <a:audioFile r:link="rId1"/>
            <p:extLst>
              <p:ext uri="{DAA4B4D4-6D71-4841-9C94-3DE7FCFB9230}">
                <p14:media xmlns:p14="http://schemas.microsoft.com/office/powerpoint/2010/main" r:embed="rId2">
                  <p14:trim st="291.1143"/>
                </p14:media>
              </p:ext>
            </p:extLst>
          </p:nvPr>
        </p:nvPicPr>
        <p:blipFill>
          <a:blip r:embed="rId6"/>
          <a:stretch>
            <a:fillRect/>
          </a:stretch>
        </p:blipFill>
        <p:spPr>
          <a:xfrm>
            <a:off x="11309310" y="20569"/>
            <a:ext cx="812800" cy="812800"/>
          </a:xfrm>
          <a:prstGeom prst="rect">
            <a:avLst/>
          </a:prstGeom>
        </p:spPr>
      </p:pic>
    </p:spTree>
    <p:extLst>
      <p:ext uri="{BB962C8B-B14F-4D97-AF65-F5344CB8AC3E}">
        <p14:creationId xmlns:p14="http://schemas.microsoft.com/office/powerpoint/2010/main" val="3274920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89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2E3F5B"/>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A28C0A4-323D-BF47-8263-E2C6EB5B4B5F}"/>
              </a:ext>
            </a:extLst>
          </p:cNvPr>
          <p:cNvSpPr txBox="1">
            <a:spLocks/>
          </p:cNvSpPr>
          <p:nvPr/>
        </p:nvSpPr>
        <p:spPr>
          <a:xfrm>
            <a:off x="329141" y="1904313"/>
            <a:ext cx="11195453" cy="1974003"/>
          </a:xfrm>
          <a:prstGeom prst="rect">
            <a:avLst/>
          </a:prstGeom>
        </p:spPr>
        <p:txBody>
          <a:bodyPr vert="horz" lIns="91440" tIns="45720" rIns="91440" bIns="45720" rtlCol="0" anchor="b">
            <a:normAutofit fontScale="25000" lnSpcReduction="20000"/>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60000"/>
              </a:lnSpc>
            </a:pPr>
            <a:r>
              <a:rPr lang="en-US" sz="19200" b="1" dirty="0">
                <a:solidFill>
                  <a:schemeClr val="bg1"/>
                </a:solidFill>
                <a:latin typeface="+mn-lt"/>
              </a:rPr>
              <a:t>For more information visit </a:t>
            </a:r>
          </a:p>
          <a:p>
            <a:pPr>
              <a:lnSpc>
                <a:spcPct val="160000"/>
              </a:lnSpc>
            </a:pPr>
            <a:r>
              <a:rPr lang="en-US" sz="19200" dirty="0">
                <a:solidFill>
                  <a:schemeClr val="bg1"/>
                </a:solidFill>
                <a:latin typeface="+mn-lt"/>
                <a:hlinkClick r:id="rId5">
                  <a:extLst>
                    <a:ext uri="{A12FA001-AC4F-418D-AE19-62706E023703}">
                      <ahyp:hlinkClr xmlns:ahyp="http://schemas.microsoft.com/office/drawing/2018/hyperlinkcolor" val="tx"/>
                    </a:ext>
                  </a:extLst>
                </a:hlinkClick>
              </a:rPr>
              <a:t>https://wecount.inclusivedesign.ca</a:t>
            </a:r>
            <a:endParaRPr lang="en-US" sz="19200" b="1" dirty="0">
              <a:solidFill>
                <a:schemeClr val="bg1"/>
              </a:solidFill>
              <a:latin typeface="+mn-lt"/>
              <a:hlinkClick r:id="rId6">
                <a:extLst>
                  <a:ext uri="{A12FA001-AC4F-418D-AE19-62706E023703}">
                    <ahyp:hlinkClr xmlns:ahyp="http://schemas.microsoft.com/office/drawing/2018/hyperlinkcolor" val="tx"/>
                  </a:ext>
                </a:extLst>
              </a:hlinkClick>
            </a:endParaRPr>
          </a:p>
          <a:p>
            <a:pPr>
              <a:lnSpc>
                <a:spcPct val="160000"/>
              </a:lnSpc>
            </a:pPr>
            <a:r>
              <a:rPr lang="en-US" sz="19200" dirty="0">
                <a:solidFill>
                  <a:schemeClr val="bg1"/>
                </a:solidFill>
                <a:latin typeface="+mn-lt"/>
                <a:hlinkClick r:id="rId6">
                  <a:extLst>
                    <a:ext uri="{A12FA001-AC4F-418D-AE19-62706E023703}">
                      <ahyp:hlinkClr xmlns:ahyp="http://schemas.microsoft.com/office/drawing/2018/hyperlinkcolor" val="tx"/>
                    </a:ext>
                  </a:extLst>
                </a:hlinkClick>
              </a:rPr>
              <a:t>https://idrc.ocadu.ca</a:t>
            </a:r>
            <a:endParaRPr lang="en-US" sz="19200" dirty="0">
              <a:solidFill>
                <a:schemeClr val="bg1"/>
              </a:solidFill>
              <a:latin typeface="+mn-lt"/>
            </a:endParaRPr>
          </a:p>
          <a:p>
            <a:endParaRPr lang="en-US" sz="5400" b="1" dirty="0">
              <a:solidFill>
                <a:schemeClr val="bg1"/>
              </a:solidFill>
              <a:latin typeface="+mn-lt"/>
            </a:endParaRPr>
          </a:p>
        </p:txBody>
      </p:sp>
      <p:pic>
        <p:nvPicPr>
          <p:cNvPr id="3" name="Picture 2" descr="OCAD University logo">
            <a:extLst>
              <a:ext uri="{FF2B5EF4-FFF2-40B4-BE49-F238E27FC236}">
                <a16:creationId xmlns:a16="http://schemas.microsoft.com/office/drawing/2014/main" id="{FE8CDD44-3883-4023-BBF8-1127F6714A01}"/>
              </a:ext>
            </a:extLst>
          </p:cNvPr>
          <p:cNvPicPr>
            <a:picLocks noChangeAspect="1"/>
          </p:cNvPicPr>
          <p:nvPr/>
        </p:nvPicPr>
        <p:blipFill rotWithShape="1">
          <a:blip r:embed="rId7"/>
          <a:srcRect l="57650" t="10395" r="11749" b="12485"/>
          <a:stretch/>
        </p:blipFill>
        <p:spPr>
          <a:xfrm>
            <a:off x="696686" y="5473940"/>
            <a:ext cx="1264393" cy="1070863"/>
          </a:xfrm>
          <a:prstGeom prst="rect">
            <a:avLst/>
          </a:prstGeom>
        </p:spPr>
      </p:pic>
      <p:pic>
        <p:nvPicPr>
          <p:cNvPr id="5" name="Picture 4" descr="Supported by Innovation, Science and Economic Development Canada's Accessible Technology Program. &#10;&#10;Canada">
            <a:extLst>
              <a:ext uri="{FF2B5EF4-FFF2-40B4-BE49-F238E27FC236}">
                <a16:creationId xmlns:a16="http://schemas.microsoft.com/office/drawing/2014/main" id="{D91106E4-3C75-4A69-8079-5CA81C14CB00}"/>
              </a:ext>
            </a:extLst>
          </p:cNvPr>
          <p:cNvPicPr>
            <a:picLocks noChangeAspect="1"/>
          </p:cNvPicPr>
          <p:nvPr/>
        </p:nvPicPr>
        <p:blipFill rotWithShape="1">
          <a:blip r:embed="rId8"/>
          <a:srcRect l="5987" r="7169"/>
          <a:stretch/>
        </p:blipFill>
        <p:spPr>
          <a:xfrm>
            <a:off x="9625263" y="5654659"/>
            <a:ext cx="1870051" cy="890144"/>
          </a:xfrm>
          <a:prstGeom prst="rect">
            <a:avLst/>
          </a:prstGeom>
        </p:spPr>
      </p:pic>
      <p:pic>
        <p:nvPicPr>
          <p:cNvPr id="2" name="Slide 33" descr="Slide 33">
            <a:hlinkClick r:id="" action="ppaction://media"/>
            <a:extLst>
              <a:ext uri="{FF2B5EF4-FFF2-40B4-BE49-F238E27FC236}">
                <a16:creationId xmlns:a16="http://schemas.microsoft.com/office/drawing/2014/main" id="{A75D774B-12EA-7140-A9F1-1C87F347003E}"/>
              </a:ext>
            </a:extLst>
          </p:cNvPr>
          <p:cNvPicPr>
            <a:picLocks noChangeAspect="1"/>
          </p:cNvPicPr>
          <p:nvPr>
            <a:audioFile r:link="rId1"/>
            <p:extLst>
              <p:ext uri="{DAA4B4D4-6D71-4841-9C94-3DE7FCFB9230}">
                <p14:media xmlns:p14="http://schemas.microsoft.com/office/powerpoint/2010/main" r:embed="rId2">
                  <p14:trim st="442.8234"/>
                </p14:media>
              </p:ext>
            </p:extLst>
          </p:nvPr>
        </p:nvPicPr>
        <p:blipFill>
          <a:blip r:embed="rId9"/>
          <a:stretch>
            <a:fillRect/>
          </a:stretch>
        </p:blipFill>
        <p:spPr>
          <a:xfrm>
            <a:off x="11346797" y="0"/>
            <a:ext cx="812800" cy="812800"/>
          </a:xfrm>
          <a:prstGeom prst="rect">
            <a:avLst/>
          </a:prstGeom>
        </p:spPr>
      </p:pic>
    </p:spTree>
    <p:extLst>
      <p:ext uri="{BB962C8B-B14F-4D97-AF65-F5344CB8AC3E}">
        <p14:creationId xmlns:p14="http://schemas.microsoft.com/office/powerpoint/2010/main" val="426661680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08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F3F23CD-414A-664A-AF93-5302B6560EC3}"/>
              </a:ext>
            </a:extLst>
          </p:cNvPr>
          <p:cNvSpPr txBox="1">
            <a:spLocks/>
          </p:cNvSpPr>
          <p:nvPr/>
        </p:nvSpPr>
        <p:spPr>
          <a:xfrm>
            <a:off x="546890" y="700526"/>
            <a:ext cx="10998371" cy="75799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400" b="1" dirty="0"/>
              <a:t>PSE Institutions Offering AI Education</a:t>
            </a:r>
          </a:p>
        </p:txBody>
      </p:sp>
      <p:sp>
        <p:nvSpPr>
          <p:cNvPr id="5" name="TextBox 4">
            <a:extLst>
              <a:ext uri="{FF2B5EF4-FFF2-40B4-BE49-F238E27FC236}">
                <a16:creationId xmlns:a16="http://schemas.microsoft.com/office/drawing/2014/main" id="{3C438DE2-3A38-DD40-BE3C-79887DBDE5EE}"/>
              </a:ext>
            </a:extLst>
          </p:cNvPr>
          <p:cNvSpPr txBox="1"/>
          <p:nvPr/>
        </p:nvSpPr>
        <p:spPr>
          <a:xfrm>
            <a:off x="3631321" y="1794040"/>
            <a:ext cx="1734204" cy="1107996"/>
          </a:xfrm>
          <a:prstGeom prst="rect">
            <a:avLst/>
          </a:prstGeom>
          <a:solidFill>
            <a:srgbClr val="2E3F5B"/>
          </a:solidFill>
        </p:spPr>
        <p:txBody>
          <a:bodyPr wrap="square" rtlCol="0">
            <a:spAutoFit/>
          </a:bodyPr>
          <a:lstStyle/>
          <a:p>
            <a:pPr algn="ctr"/>
            <a:r>
              <a:rPr lang="en-BH" sz="4800">
                <a:solidFill>
                  <a:schemeClr val="bg1"/>
                </a:solidFill>
              </a:rPr>
              <a:t>29</a:t>
            </a:r>
          </a:p>
          <a:p>
            <a:pPr algn="ctr"/>
            <a:r>
              <a:rPr lang="en-CA">
                <a:solidFill>
                  <a:schemeClr val="bg1"/>
                </a:solidFill>
              </a:rPr>
              <a:t>PSE Institutions</a:t>
            </a:r>
            <a:endParaRPr lang="en-BH">
              <a:solidFill>
                <a:schemeClr val="bg1"/>
              </a:solidFill>
            </a:endParaRPr>
          </a:p>
        </p:txBody>
      </p:sp>
      <p:sp>
        <p:nvSpPr>
          <p:cNvPr id="8" name="TextBox 7">
            <a:extLst>
              <a:ext uri="{FF2B5EF4-FFF2-40B4-BE49-F238E27FC236}">
                <a16:creationId xmlns:a16="http://schemas.microsoft.com/office/drawing/2014/main" id="{551B88B4-D943-9C4F-8D80-03A40EA35981}"/>
              </a:ext>
            </a:extLst>
          </p:cNvPr>
          <p:cNvSpPr txBox="1"/>
          <p:nvPr/>
        </p:nvSpPr>
        <p:spPr>
          <a:xfrm>
            <a:off x="6826476" y="1794041"/>
            <a:ext cx="1734204" cy="1107996"/>
          </a:xfrm>
          <a:prstGeom prst="rect">
            <a:avLst/>
          </a:prstGeom>
          <a:solidFill>
            <a:srgbClr val="2E3F5B"/>
          </a:solidFill>
        </p:spPr>
        <p:txBody>
          <a:bodyPr wrap="square" rtlCol="0">
            <a:spAutoFit/>
          </a:bodyPr>
          <a:lstStyle/>
          <a:p>
            <a:pPr algn="ctr"/>
            <a:r>
              <a:rPr lang="en-BH" sz="4800" dirty="0">
                <a:solidFill>
                  <a:schemeClr val="bg1"/>
                </a:solidFill>
              </a:rPr>
              <a:t>48</a:t>
            </a:r>
          </a:p>
          <a:p>
            <a:pPr algn="ctr"/>
            <a:r>
              <a:rPr lang="en-BH" dirty="0">
                <a:solidFill>
                  <a:schemeClr val="bg1"/>
                </a:solidFill>
              </a:rPr>
              <a:t>Programs</a:t>
            </a:r>
          </a:p>
        </p:txBody>
      </p:sp>
      <p:sp>
        <p:nvSpPr>
          <p:cNvPr id="10" name="Rectangle 9">
            <a:extLst>
              <a:ext uri="{FF2B5EF4-FFF2-40B4-BE49-F238E27FC236}">
                <a16:creationId xmlns:a16="http://schemas.microsoft.com/office/drawing/2014/main" id="{A44FCDC5-0C9F-8F47-AC27-4B8246B777AC}"/>
              </a:ext>
            </a:extLst>
          </p:cNvPr>
          <p:cNvSpPr/>
          <p:nvPr/>
        </p:nvSpPr>
        <p:spPr>
          <a:xfrm>
            <a:off x="2623019" y="3573084"/>
            <a:ext cx="7265276" cy="1074951"/>
          </a:xfrm>
          <a:prstGeom prst="rect">
            <a:avLst/>
          </a:prstGeom>
          <a:solidFill>
            <a:schemeClr val="accent4">
              <a:lumMod val="20000"/>
              <a:lumOff val="80000"/>
            </a:schemeClr>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BH" b="1" u="sng" dirty="0">
                <a:solidFill>
                  <a:srgbClr val="002060"/>
                </a:solidFill>
              </a:rPr>
              <a:t>Inclusion Criteria:</a:t>
            </a:r>
          </a:p>
          <a:p>
            <a:r>
              <a:rPr lang="en-BH" dirty="0">
                <a:solidFill>
                  <a:schemeClr val="tx1"/>
                </a:solidFill>
              </a:rPr>
              <a:t>A</a:t>
            </a:r>
            <a:r>
              <a:rPr lang="en-CA" dirty="0">
                <a:solidFill>
                  <a:schemeClr val="tx1"/>
                </a:solidFill>
              </a:rPr>
              <a:t>rtificial </a:t>
            </a:r>
            <a:r>
              <a:rPr lang="en-BH" dirty="0">
                <a:solidFill>
                  <a:schemeClr val="tx1"/>
                </a:solidFill>
              </a:rPr>
              <a:t>In</a:t>
            </a:r>
            <a:r>
              <a:rPr lang="en-CA" dirty="0">
                <a:solidFill>
                  <a:schemeClr val="tx1"/>
                </a:solidFill>
              </a:rPr>
              <a:t>telligence (AI)</a:t>
            </a:r>
            <a:r>
              <a:rPr lang="en-BH" dirty="0">
                <a:solidFill>
                  <a:schemeClr val="tx1"/>
                </a:solidFill>
              </a:rPr>
              <a:t> topics such as machine learning and algorithm design are part of course descriptions</a:t>
            </a:r>
            <a:r>
              <a:rPr lang="en-CA" dirty="0">
                <a:solidFill>
                  <a:schemeClr val="tx1"/>
                </a:solidFill>
              </a:rPr>
              <a:t>.</a:t>
            </a:r>
            <a:endParaRPr lang="en-BH" dirty="0">
              <a:solidFill>
                <a:schemeClr val="tx1"/>
              </a:solidFill>
            </a:endParaRPr>
          </a:p>
        </p:txBody>
      </p:sp>
      <p:sp>
        <p:nvSpPr>
          <p:cNvPr id="12" name="Rectangle 11">
            <a:extLst>
              <a:ext uri="{FF2B5EF4-FFF2-40B4-BE49-F238E27FC236}">
                <a16:creationId xmlns:a16="http://schemas.microsoft.com/office/drawing/2014/main" id="{C0AEAEDB-70EB-B44A-A604-BC3DA7B4BB1E}"/>
              </a:ext>
            </a:extLst>
          </p:cNvPr>
          <p:cNvSpPr/>
          <p:nvPr/>
        </p:nvSpPr>
        <p:spPr>
          <a:xfrm>
            <a:off x="2623019" y="4911563"/>
            <a:ext cx="7265276" cy="1074951"/>
          </a:xfrm>
          <a:prstGeom prst="rect">
            <a:avLst/>
          </a:prstGeom>
          <a:solidFill>
            <a:schemeClr val="accent4">
              <a:lumMod val="20000"/>
              <a:lumOff val="80000"/>
            </a:schemeClr>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CA" b="1" u="sng" dirty="0">
                <a:solidFill>
                  <a:srgbClr val="002060"/>
                </a:solidFill>
              </a:rPr>
              <a:t>Research f</a:t>
            </a:r>
            <a:r>
              <a:rPr lang="en-BH" b="1" u="sng" dirty="0">
                <a:solidFill>
                  <a:srgbClr val="002060"/>
                </a:solidFill>
              </a:rPr>
              <a:t>ocus:</a:t>
            </a:r>
          </a:p>
          <a:p>
            <a:r>
              <a:rPr lang="en-CA" dirty="0">
                <a:solidFill>
                  <a:schemeClr val="tx1"/>
                </a:solidFill>
              </a:rPr>
              <a:t>Is</a:t>
            </a:r>
            <a:r>
              <a:rPr lang="en-BH" dirty="0">
                <a:solidFill>
                  <a:schemeClr val="tx1"/>
                </a:solidFill>
              </a:rPr>
              <a:t> AI ethics and fairness included in program curriculums? </a:t>
            </a:r>
            <a:endParaRPr lang="en-CA" dirty="0">
              <a:solidFill>
                <a:schemeClr val="tx1"/>
              </a:solidFill>
            </a:endParaRPr>
          </a:p>
          <a:p>
            <a:r>
              <a:rPr lang="en-BH" dirty="0">
                <a:solidFill>
                  <a:schemeClr val="tx1"/>
                </a:solidFill>
              </a:rPr>
              <a:t>Do any programs address minority</a:t>
            </a:r>
            <a:r>
              <a:rPr lang="en-CA" dirty="0">
                <a:solidFill>
                  <a:schemeClr val="tx1"/>
                </a:solidFill>
              </a:rPr>
              <a:t> </a:t>
            </a:r>
            <a:r>
              <a:rPr lang="en-BH" dirty="0">
                <a:solidFill>
                  <a:schemeClr val="tx1"/>
                </a:solidFill>
              </a:rPr>
              <a:t>groups</a:t>
            </a:r>
            <a:r>
              <a:rPr lang="en-CA" dirty="0">
                <a:solidFill>
                  <a:schemeClr val="tx1"/>
                </a:solidFill>
              </a:rPr>
              <a:t> or outliers</a:t>
            </a:r>
            <a:r>
              <a:rPr lang="en-BH" dirty="0">
                <a:solidFill>
                  <a:schemeClr val="tx1"/>
                </a:solidFill>
              </a:rPr>
              <a:t>?</a:t>
            </a:r>
          </a:p>
        </p:txBody>
      </p:sp>
      <p:cxnSp>
        <p:nvCxnSpPr>
          <p:cNvPr id="14" name="Straight Arrow Connector 13">
            <a:extLst>
              <a:ext uri="{FF2B5EF4-FFF2-40B4-BE49-F238E27FC236}">
                <a16:creationId xmlns:a16="http://schemas.microsoft.com/office/drawing/2014/main" id="{75661132-25D0-FC48-B223-0AC0CAC61517}"/>
              </a:ext>
            </a:extLst>
          </p:cNvPr>
          <p:cNvCxnSpPr/>
          <p:nvPr/>
        </p:nvCxnSpPr>
        <p:spPr>
          <a:xfrm>
            <a:off x="5580993" y="2394204"/>
            <a:ext cx="930166" cy="0"/>
          </a:xfrm>
          <a:prstGeom prst="straightConnector1">
            <a:avLst/>
          </a:prstGeom>
          <a:ln w="3810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EB038266-5F59-4C83-8CD9-B4F2768A8DB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72800" y="5638800"/>
            <a:ext cx="1219200" cy="1219200"/>
          </a:xfrm>
          <a:prstGeom prst="rect">
            <a:avLst/>
          </a:prstGeom>
        </p:spPr>
      </p:pic>
      <p:pic>
        <p:nvPicPr>
          <p:cNvPr id="3" name="Slide 4" descr="Slide 4">
            <a:hlinkClick r:id="" action="ppaction://media"/>
            <a:extLst>
              <a:ext uri="{FF2B5EF4-FFF2-40B4-BE49-F238E27FC236}">
                <a16:creationId xmlns:a16="http://schemas.microsoft.com/office/drawing/2014/main" id="{D7E8B9F6-1743-9749-9A17-28DA7386578E}"/>
              </a:ext>
            </a:extLst>
          </p:cNvPr>
          <p:cNvPicPr>
            <a:picLocks noChangeAspect="1"/>
          </p:cNvPicPr>
          <p:nvPr>
            <a:audioFile r:link="rId1"/>
            <p:extLst>
              <p:ext uri="{DAA4B4D4-6D71-4841-9C94-3DE7FCFB9230}">
                <p14:media xmlns:p14="http://schemas.microsoft.com/office/powerpoint/2010/main" r:embed="rId2">
                  <p14:trim st="364.0439"/>
                </p14:media>
              </p:ext>
            </p:extLst>
          </p:nvPr>
        </p:nvPicPr>
        <p:blipFill>
          <a:blip r:embed="rId6"/>
          <a:stretch>
            <a:fillRect/>
          </a:stretch>
        </p:blipFill>
        <p:spPr>
          <a:xfrm>
            <a:off x="11321738" y="-18010"/>
            <a:ext cx="812800" cy="812800"/>
          </a:xfrm>
          <a:prstGeom prst="rect">
            <a:avLst/>
          </a:prstGeom>
        </p:spPr>
      </p:pic>
    </p:spTree>
    <p:extLst>
      <p:ext uri="{BB962C8B-B14F-4D97-AF65-F5344CB8AC3E}">
        <p14:creationId xmlns:p14="http://schemas.microsoft.com/office/powerpoint/2010/main" val="4220820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48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31" objId="2"/>
        <p14:pauseEvt time="5238" objId="2"/>
        <p14:stopEvt time="5238" objId="2"/>
      </p14:showEvtLst>
    </p:ext>
  </p:extLs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1380AF4-A95E-4C40-A9E6-0B797E2BAD3D}"/>
              </a:ext>
            </a:extLst>
          </p:cNvPr>
          <p:cNvSpPr>
            <a:spLocks noGrp="1"/>
          </p:cNvSpPr>
          <p:nvPr>
            <p:ph type="title"/>
          </p:nvPr>
        </p:nvSpPr>
        <p:spPr>
          <a:xfrm>
            <a:off x="565321" y="387533"/>
            <a:ext cx="11222126" cy="1325563"/>
          </a:xfrm>
        </p:spPr>
        <p:txBody>
          <a:bodyPr>
            <a:normAutofit/>
          </a:bodyPr>
          <a:lstStyle/>
          <a:p>
            <a:pPr algn="ctr"/>
            <a:r>
              <a:rPr lang="en-CA" b="1" dirty="0"/>
              <a:t>Ethics Courses Within the 48 Identified Programs</a:t>
            </a:r>
          </a:p>
        </p:txBody>
      </p:sp>
      <p:graphicFrame>
        <p:nvGraphicFramePr>
          <p:cNvPr id="9" name="Content Placeholder 4">
            <a:extLst>
              <a:ext uri="{FF2B5EF4-FFF2-40B4-BE49-F238E27FC236}">
                <a16:creationId xmlns:a16="http://schemas.microsoft.com/office/drawing/2014/main" id="{1F4CEC44-E8A7-40C6-8480-AA111551AB39}"/>
              </a:ext>
            </a:extLst>
          </p:cNvPr>
          <p:cNvGraphicFramePr>
            <a:graphicFrameLocks noGrp="1"/>
          </p:cNvGraphicFramePr>
          <p:nvPr>
            <p:ph idx="1"/>
            <p:extLst>
              <p:ext uri="{D42A27DB-BD31-4B8C-83A1-F6EECF244321}">
                <p14:modId xmlns:p14="http://schemas.microsoft.com/office/powerpoint/2010/main" val="465023324"/>
              </p:ext>
            </p:extLst>
          </p:nvPr>
        </p:nvGraphicFramePr>
        <p:xfrm>
          <a:off x="838200" y="1828800"/>
          <a:ext cx="10515600" cy="435254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5" name="Picture 24">
            <a:extLst>
              <a:ext uri="{FF2B5EF4-FFF2-40B4-BE49-F238E27FC236}">
                <a16:creationId xmlns:a16="http://schemas.microsoft.com/office/drawing/2014/main" id="{C9B09196-C642-4E6F-9FBA-C08CB294778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972800" y="5638800"/>
            <a:ext cx="1219200" cy="1219200"/>
          </a:xfrm>
          <a:prstGeom prst="rect">
            <a:avLst/>
          </a:prstGeom>
        </p:spPr>
      </p:pic>
      <p:sp>
        <p:nvSpPr>
          <p:cNvPr id="30" name="TextBox 29">
            <a:extLst>
              <a:ext uri="{FF2B5EF4-FFF2-40B4-BE49-F238E27FC236}">
                <a16:creationId xmlns:a16="http://schemas.microsoft.com/office/drawing/2014/main" id="{D5F83647-52D9-48A9-9574-BEB7EBC99C1C}"/>
              </a:ext>
            </a:extLst>
          </p:cNvPr>
          <p:cNvSpPr txBox="1"/>
          <p:nvPr/>
        </p:nvSpPr>
        <p:spPr>
          <a:xfrm>
            <a:off x="980105" y="6162690"/>
            <a:ext cx="6178393" cy="307777"/>
          </a:xfrm>
          <a:prstGeom prst="rect">
            <a:avLst/>
          </a:prstGeom>
          <a:noFill/>
        </p:spPr>
        <p:txBody>
          <a:bodyPr wrap="square" rtlCol="0">
            <a:spAutoFit/>
          </a:bodyPr>
          <a:lstStyle/>
          <a:p>
            <a:r>
              <a:rPr lang="en-BH" sz="1400" i="1"/>
              <a:t>*Includes courses related to privacy, security, cybercrime</a:t>
            </a:r>
          </a:p>
        </p:txBody>
      </p:sp>
      <p:sp>
        <p:nvSpPr>
          <p:cNvPr id="32" name="TextBox 31">
            <a:extLst>
              <a:ext uri="{FF2B5EF4-FFF2-40B4-BE49-F238E27FC236}">
                <a16:creationId xmlns:a16="http://schemas.microsoft.com/office/drawing/2014/main" id="{6339A1E0-852C-4265-B413-3635668964E8}"/>
              </a:ext>
            </a:extLst>
          </p:cNvPr>
          <p:cNvSpPr txBox="1"/>
          <p:nvPr/>
        </p:nvSpPr>
        <p:spPr>
          <a:xfrm>
            <a:off x="980105" y="6363876"/>
            <a:ext cx="6178393" cy="307777"/>
          </a:xfrm>
          <a:prstGeom prst="rect">
            <a:avLst/>
          </a:prstGeom>
          <a:noFill/>
        </p:spPr>
        <p:txBody>
          <a:bodyPr wrap="square" rtlCol="0">
            <a:spAutoFit/>
          </a:bodyPr>
          <a:lstStyle/>
          <a:p>
            <a:r>
              <a:rPr lang="en-BH" sz="1400" i="1"/>
              <a:t>*</a:t>
            </a:r>
            <a:r>
              <a:rPr lang="en-CA" sz="1400" i="1"/>
              <a:t>*</a:t>
            </a:r>
            <a:r>
              <a:rPr lang="en-BH" sz="1400" i="1"/>
              <a:t>Includes both required and elective courses</a:t>
            </a:r>
          </a:p>
        </p:txBody>
      </p:sp>
      <p:pic>
        <p:nvPicPr>
          <p:cNvPr id="5" name="Slide 5" descr="Slide 5">
            <a:hlinkClick r:id="" action="ppaction://media"/>
            <a:extLst>
              <a:ext uri="{FF2B5EF4-FFF2-40B4-BE49-F238E27FC236}">
                <a16:creationId xmlns:a16="http://schemas.microsoft.com/office/drawing/2014/main" id="{347017DE-46F0-1A42-A4EB-89C282EB41AC}"/>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342253" y="-1340"/>
            <a:ext cx="812800" cy="812800"/>
          </a:xfrm>
          <a:prstGeom prst="rect">
            <a:avLst/>
          </a:prstGeom>
        </p:spPr>
      </p:pic>
    </p:spTree>
    <p:extLst>
      <p:ext uri="{BB962C8B-B14F-4D97-AF65-F5344CB8AC3E}">
        <p14:creationId xmlns:p14="http://schemas.microsoft.com/office/powerpoint/2010/main" val="29313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43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F3F23CD-414A-664A-AF93-5302B6560EC3}"/>
              </a:ext>
            </a:extLst>
          </p:cNvPr>
          <p:cNvSpPr txBox="1">
            <a:spLocks/>
          </p:cNvSpPr>
          <p:nvPr/>
        </p:nvSpPr>
        <p:spPr>
          <a:xfrm>
            <a:off x="517355" y="541421"/>
            <a:ext cx="5226548" cy="75799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400" b="1"/>
              <a:t>Education Level</a:t>
            </a:r>
          </a:p>
        </p:txBody>
      </p:sp>
      <p:sp>
        <p:nvSpPr>
          <p:cNvPr id="5" name="TextBox 4">
            <a:extLst>
              <a:ext uri="{FF2B5EF4-FFF2-40B4-BE49-F238E27FC236}">
                <a16:creationId xmlns:a16="http://schemas.microsoft.com/office/drawing/2014/main" id="{17C87E66-4510-4746-B451-7F17FB2ACC76}"/>
              </a:ext>
            </a:extLst>
          </p:cNvPr>
          <p:cNvSpPr txBox="1"/>
          <p:nvPr/>
        </p:nvSpPr>
        <p:spPr>
          <a:xfrm>
            <a:off x="716843" y="2967334"/>
            <a:ext cx="3402311" cy="646331"/>
          </a:xfrm>
          <a:prstGeom prst="rect">
            <a:avLst/>
          </a:prstGeom>
          <a:solidFill>
            <a:schemeClr val="accent6">
              <a:lumMod val="20000"/>
              <a:lumOff val="80000"/>
            </a:schemeClr>
          </a:solidFill>
        </p:spPr>
        <p:txBody>
          <a:bodyPr wrap="square" rtlCol="0">
            <a:spAutoFit/>
          </a:bodyPr>
          <a:lstStyle/>
          <a:p>
            <a:r>
              <a:rPr lang="en-BH" dirty="0"/>
              <a:t>Highest proportion of programs are at the graduate level</a:t>
            </a:r>
          </a:p>
        </p:txBody>
      </p:sp>
      <p:graphicFrame>
        <p:nvGraphicFramePr>
          <p:cNvPr id="7" name="Chart 6" descr="Graphic showing the average of the 46 programs. Diploma 4; Worshop 1; Bachelors 14; Masters 18; and Certificate (continuing education) 9. ">
            <a:extLst>
              <a:ext uri="{FF2B5EF4-FFF2-40B4-BE49-F238E27FC236}">
                <a16:creationId xmlns:a16="http://schemas.microsoft.com/office/drawing/2014/main" id="{910C0D17-2B50-E945-B8A2-53A35D0A7ABA}"/>
              </a:ext>
            </a:extLst>
          </p:cNvPr>
          <p:cNvGraphicFramePr>
            <a:graphicFrameLocks/>
          </p:cNvGraphicFramePr>
          <p:nvPr>
            <p:extLst>
              <p:ext uri="{D42A27DB-BD31-4B8C-83A1-F6EECF244321}">
                <p14:modId xmlns:p14="http://schemas.microsoft.com/office/powerpoint/2010/main" val="1463999510"/>
              </p:ext>
            </p:extLst>
          </p:nvPr>
        </p:nvGraphicFramePr>
        <p:xfrm>
          <a:off x="4119155" y="480950"/>
          <a:ext cx="6602680" cy="5896099"/>
        </p:xfrm>
        <a:graphic>
          <a:graphicData uri="http://schemas.openxmlformats.org/drawingml/2006/chart">
            <c:chart xmlns:c="http://schemas.openxmlformats.org/drawingml/2006/chart" xmlns:r="http://schemas.openxmlformats.org/officeDocument/2006/relationships" r:id="rId5"/>
          </a:graphicData>
        </a:graphic>
      </p:graphicFrame>
      <p:pic>
        <p:nvPicPr>
          <p:cNvPr id="10" name="Picture 9">
            <a:extLst>
              <a:ext uri="{FF2B5EF4-FFF2-40B4-BE49-F238E27FC236}">
                <a16:creationId xmlns:a16="http://schemas.microsoft.com/office/drawing/2014/main" id="{4E5A0663-B42E-4339-9E20-A37226439470}"/>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972800" y="5638800"/>
            <a:ext cx="1219200" cy="1219200"/>
          </a:xfrm>
          <a:prstGeom prst="rect">
            <a:avLst/>
          </a:prstGeom>
        </p:spPr>
      </p:pic>
      <p:graphicFrame>
        <p:nvGraphicFramePr>
          <p:cNvPr id="9" name="Chart 8">
            <a:extLst>
              <a:ext uri="{FF2B5EF4-FFF2-40B4-BE49-F238E27FC236}">
                <a16:creationId xmlns:a16="http://schemas.microsoft.com/office/drawing/2014/main" id="{910C0D17-2B50-E945-B8A2-53A35D0A7ABA}"/>
              </a:ext>
            </a:extLst>
          </p:cNvPr>
          <p:cNvGraphicFramePr>
            <a:graphicFrameLocks/>
          </p:cNvGraphicFramePr>
          <p:nvPr>
            <p:extLst>
              <p:ext uri="{D42A27DB-BD31-4B8C-83A1-F6EECF244321}">
                <p14:modId xmlns:p14="http://schemas.microsoft.com/office/powerpoint/2010/main" val="3812662680"/>
              </p:ext>
            </p:extLst>
          </p:nvPr>
        </p:nvGraphicFramePr>
        <p:xfrm>
          <a:off x="4119155" y="1299411"/>
          <a:ext cx="7073783" cy="4826000"/>
        </p:xfrm>
        <a:graphic>
          <a:graphicData uri="http://schemas.openxmlformats.org/drawingml/2006/chart">
            <c:chart xmlns:c="http://schemas.openxmlformats.org/drawingml/2006/chart" xmlns:r="http://schemas.openxmlformats.org/officeDocument/2006/relationships" r:id="rId7"/>
          </a:graphicData>
        </a:graphic>
      </p:graphicFrame>
      <p:pic>
        <p:nvPicPr>
          <p:cNvPr id="2" name="Slide 6" descr="Slide 6">
            <a:hlinkClick r:id="" action="ppaction://media"/>
            <a:extLst>
              <a:ext uri="{FF2B5EF4-FFF2-40B4-BE49-F238E27FC236}">
                <a16:creationId xmlns:a16="http://schemas.microsoft.com/office/drawing/2014/main" id="{01C833B4-F9D6-8A46-B616-A9619649B7AB}"/>
              </a:ext>
            </a:extLst>
          </p:cNvPr>
          <p:cNvPicPr>
            <a:picLocks noChangeAspect="1"/>
          </p:cNvPicPr>
          <p:nvPr>
            <a:audioFile r:link="rId1"/>
            <p:extLst>
              <p:ext uri="{DAA4B4D4-6D71-4841-9C94-3DE7FCFB9230}">
                <p14:media xmlns:p14="http://schemas.microsoft.com/office/powerpoint/2010/main" r:embed="rId2">
                  <p14:trim st="153.0526" end="1238.8685"/>
                  <p14:fade out="82.8471"/>
                </p14:media>
              </p:ext>
            </p:extLst>
          </p:nvPr>
        </p:nvPicPr>
        <p:blipFill>
          <a:blip r:embed="rId8"/>
          <a:stretch>
            <a:fillRect/>
          </a:stretch>
        </p:blipFill>
        <p:spPr>
          <a:xfrm>
            <a:off x="11321933" y="23698"/>
            <a:ext cx="812800" cy="812800"/>
          </a:xfrm>
          <a:prstGeom prst="rect">
            <a:avLst/>
          </a:prstGeom>
        </p:spPr>
      </p:pic>
    </p:spTree>
    <p:extLst>
      <p:ext uri="{BB962C8B-B14F-4D97-AF65-F5344CB8AC3E}">
        <p14:creationId xmlns:p14="http://schemas.microsoft.com/office/powerpoint/2010/main" val="2310372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98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F3F23CD-414A-664A-AF93-5302B6560EC3}"/>
              </a:ext>
            </a:extLst>
          </p:cNvPr>
          <p:cNvSpPr txBox="1">
            <a:spLocks/>
          </p:cNvSpPr>
          <p:nvPr/>
        </p:nvSpPr>
        <p:spPr>
          <a:xfrm>
            <a:off x="838199" y="5134096"/>
            <a:ext cx="10515600" cy="932688"/>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ctr">
              <a:spcAft>
                <a:spcPts val="600"/>
              </a:spcAft>
            </a:pPr>
            <a:r>
              <a:rPr lang="en-US" sz="4800" b="1" kern="1200" dirty="0">
                <a:solidFill>
                  <a:schemeClr val="tx1"/>
                </a:solidFill>
                <a:latin typeface="+mj-lt"/>
                <a:ea typeface="+mj-ea"/>
                <a:cs typeface="+mj-cs"/>
              </a:rPr>
              <a:t>Geographic Distribution</a:t>
            </a:r>
          </a:p>
        </p:txBody>
      </p:sp>
      <p:pic>
        <p:nvPicPr>
          <p:cNvPr id="5" name="Picture 4">
            <a:extLst>
              <a:ext uri="{FF2B5EF4-FFF2-40B4-BE49-F238E27FC236}">
                <a16:creationId xmlns:a16="http://schemas.microsoft.com/office/drawing/2014/main" id="{C6E7857E-D2F8-488C-A89F-BE26C1A594B2}"/>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72800" y="5638800"/>
            <a:ext cx="1219200" cy="1219200"/>
          </a:xfrm>
          <a:prstGeom prst="rect">
            <a:avLst/>
          </a:prstGeom>
        </p:spPr>
      </p:pic>
      <p:graphicFrame>
        <p:nvGraphicFramePr>
          <p:cNvPr id="7" name="Chart 6">
            <a:extLst>
              <a:ext uri="{FF2B5EF4-FFF2-40B4-BE49-F238E27FC236}">
                <a16:creationId xmlns:a16="http://schemas.microsoft.com/office/drawing/2014/main" id="{309A1416-9DDE-C744-9005-B5C9C42F994E}"/>
              </a:ext>
            </a:extLst>
          </p:cNvPr>
          <p:cNvGraphicFramePr>
            <a:graphicFrameLocks/>
          </p:cNvGraphicFramePr>
          <p:nvPr>
            <p:extLst>
              <p:ext uri="{D42A27DB-BD31-4B8C-83A1-F6EECF244321}">
                <p14:modId xmlns:p14="http://schemas.microsoft.com/office/powerpoint/2010/main" val="2931670918"/>
              </p:ext>
            </p:extLst>
          </p:nvPr>
        </p:nvGraphicFramePr>
        <p:xfrm>
          <a:off x="838198" y="1090467"/>
          <a:ext cx="10515599" cy="4176629"/>
        </p:xfrm>
        <a:graphic>
          <a:graphicData uri="http://schemas.openxmlformats.org/drawingml/2006/chart">
            <c:chart xmlns:c="http://schemas.openxmlformats.org/drawingml/2006/chart" xmlns:r="http://schemas.openxmlformats.org/officeDocument/2006/relationships" r:id="rId6"/>
          </a:graphicData>
        </a:graphic>
      </p:graphicFrame>
      <p:pic>
        <p:nvPicPr>
          <p:cNvPr id="2" name="Slide 7" descr="Slide 7">
            <a:hlinkClick r:id="" action="ppaction://media"/>
            <a:extLst>
              <a:ext uri="{FF2B5EF4-FFF2-40B4-BE49-F238E27FC236}">
                <a16:creationId xmlns:a16="http://schemas.microsoft.com/office/drawing/2014/main" id="{F62B9589-14D5-E640-9093-32611AC3328A}"/>
              </a:ext>
            </a:extLst>
          </p:cNvPr>
          <p:cNvPicPr>
            <a:picLocks noChangeAspect="1"/>
          </p:cNvPicPr>
          <p:nvPr>
            <a:audioFile r:link="rId1"/>
            <p:extLst>
              <p:ext uri="{DAA4B4D4-6D71-4841-9C94-3DE7FCFB9230}">
                <p14:media xmlns:p14="http://schemas.microsoft.com/office/powerpoint/2010/main" r:embed="rId2">
                  <p14:trim st="216.6877"/>
                </p14:media>
              </p:ext>
            </p:extLst>
          </p:nvPr>
        </p:nvPicPr>
        <p:blipFill>
          <a:blip r:embed="rId7"/>
          <a:stretch>
            <a:fillRect/>
          </a:stretch>
        </p:blipFill>
        <p:spPr>
          <a:xfrm>
            <a:off x="11353797" y="-805"/>
            <a:ext cx="812800" cy="812800"/>
          </a:xfrm>
          <a:prstGeom prst="rect">
            <a:avLst/>
          </a:prstGeom>
        </p:spPr>
      </p:pic>
    </p:spTree>
    <p:extLst>
      <p:ext uri="{BB962C8B-B14F-4D97-AF65-F5344CB8AC3E}">
        <p14:creationId xmlns:p14="http://schemas.microsoft.com/office/powerpoint/2010/main" val="4094200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91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9">
            <a:extLst>
              <a:ext uri="{FF2B5EF4-FFF2-40B4-BE49-F238E27FC236}">
                <a16:creationId xmlns:a16="http://schemas.microsoft.com/office/drawing/2014/main" id="{9095C1F4-AE7F-44E4-8693-40D3D68311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11">
            <a:extLst>
              <a:ext uri="{FF2B5EF4-FFF2-40B4-BE49-F238E27FC236}">
                <a16:creationId xmlns:a16="http://schemas.microsoft.com/office/drawing/2014/main" id="{8734DDD3-F723-4DD3-8ABE-EC0B2AC87D7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522324" y="-15978"/>
            <a:ext cx="7147352" cy="5876916"/>
            <a:chOff x="329184" y="-99107"/>
            <a:chExt cx="524256" cy="5876916"/>
          </a:xfrm>
        </p:grpSpPr>
        <p:cxnSp>
          <p:nvCxnSpPr>
            <p:cNvPr id="13" name="Straight Connector 12">
              <a:extLst>
                <a:ext uri="{FF2B5EF4-FFF2-40B4-BE49-F238E27FC236}">
                  <a16:creationId xmlns:a16="http://schemas.microsoft.com/office/drawing/2014/main" id="{F7C8EA93-3210-4C62-99E9-153C275E3A8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329184" y="5777809"/>
              <a:ext cx="523824"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22" name="Rectangle 13">
              <a:extLst>
                <a:ext uri="{FF2B5EF4-FFF2-40B4-BE49-F238E27FC236}">
                  <a16:creationId xmlns:a16="http://schemas.microsoft.com/office/drawing/2014/main" id="{5EB7D2A2-F448-44D4-938C-DC84CBCB3B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184" y="-99107"/>
              <a:ext cx="524256" cy="563122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Rectangle 15">
            <a:extLst>
              <a:ext uri="{FF2B5EF4-FFF2-40B4-BE49-F238E27FC236}">
                <a16:creationId xmlns:a16="http://schemas.microsoft.com/office/drawing/2014/main" id="{871AEA07-1E14-44B4-8E55-64EF049CD6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1055718"/>
            <a:ext cx="10999072" cy="3358344"/>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5CCF8C9F-A17F-47AF-8270-84EF54EBA750}"/>
              </a:ext>
            </a:extLst>
          </p:cNvPr>
          <p:cNvSpPr>
            <a:spLocks noGrp="1"/>
          </p:cNvSpPr>
          <p:nvPr>
            <p:ph type="title"/>
          </p:nvPr>
        </p:nvSpPr>
        <p:spPr>
          <a:xfrm>
            <a:off x="1524000" y="1584683"/>
            <a:ext cx="9144000" cy="2551829"/>
          </a:xfrm>
        </p:spPr>
        <p:txBody>
          <a:bodyPr vert="horz" lIns="91440" tIns="45720" rIns="91440" bIns="45720" rtlCol="0" anchor="ctr">
            <a:normAutofit/>
          </a:bodyPr>
          <a:lstStyle/>
          <a:p>
            <a:pPr algn="ctr"/>
            <a:r>
              <a:rPr lang="en-US" sz="6600" kern="1200">
                <a:solidFill>
                  <a:schemeClr val="tx1"/>
                </a:solidFill>
                <a:latin typeface="+mj-lt"/>
                <a:ea typeface="+mj-ea"/>
                <a:cs typeface="+mj-cs"/>
              </a:rPr>
              <a:t>Samples of Ethical AI Courses</a:t>
            </a:r>
          </a:p>
        </p:txBody>
      </p:sp>
      <p:pic>
        <p:nvPicPr>
          <p:cNvPr id="7" name="Slide 8" descr="Slide 8">
            <a:hlinkClick r:id="" action="ppaction://media"/>
            <a:extLst>
              <a:ext uri="{FF2B5EF4-FFF2-40B4-BE49-F238E27FC236}">
                <a16:creationId xmlns:a16="http://schemas.microsoft.com/office/drawing/2014/main" id="{A827F90F-F91E-1F42-B8D7-1CBFCB813EFC}"/>
              </a:ext>
            </a:extLst>
          </p:cNvPr>
          <p:cNvPicPr>
            <a:picLocks noChangeAspect="1"/>
          </p:cNvPicPr>
          <p:nvPr>
            <a:audioFile r:link="rId1"/>
            <p:extLst>
              <p:ext uri="{DAA4B4D4-6D71-4841-9C94-3DE7FCFB9230}">
                <p14:media xmlns:p14="http://schemas.microsoft.com/office/powerpoint/2010/main" r:embed="rId2">
                  <p14:trim st="425.5394"/>
                </p14:media>
              </p:ext>
            </p:extLst>
          </p:nvPr>
        </p:nvPicPr>
        <p:blipFill>
          <a:blip r:embed="rId5"/>
          <a:stretch>
            <a:fillRect/>
          </a:stretch>
        </p:blipFill>
        <p:spPr>
          <a:xfrm>
            <a:off x="11385080" y="23485"/>
            <a:ext cx="812800" cy="812800"/>
          </a:xfrm>
          <a:prstGeom prst="rect">
            <a:avLst/>
          </a:prstGeom>
        </p:spPr>
      </p:pic>
    </p:spTree>
    <p:extLst>
      <p:ext uri="{BB962C8B-B14F-4D97-AF65-F5344CB8AC3E}">
        <p14:creationId xmlns:p14="http://schemas.microsoft.com/office/powerpoint/2010/main" val="871998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97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8D5CD32-B2C5-D84D-A6F5-464F0719C5FF}"/>
              </a:ext>
            </a:extLst>
          </p:cNvPr>
          <p:cNvSpPr txBox="1"/>
          <p:nvPr/>
        </p:nvSpPr>
        <p:spPr>
          <a:xfrm>
            <a:off x="517354" y="1717634"/>
            <a:ext cx="6340645" cy="1711366"/>
          </a:xfrm>
          <a:prstGeom prst="rect">
            <a:avLst/>
          </a:prstGeom>
          <a:noFill/>
        </p:spPr>
        <p:txBody>
          <a:bodyPr wrap="square" rtlCol="0">
            <a:spAutoFit/>
          </a:bodyPr>
          <a:lstStyle/>
          <a:p>
            <a:pPr>
              <a:lnSpc>
                <a:spcPct val="150000"/>
              </a:lnSpc>
            </a:pPr>
            <a:r>
              <a:rPr lang="en-BH" b="1" dirty="0"/>
              <a:t>University of British Columbia</a:t>
            </a:r>
          </a:p>
          <a:p>
            <a:pPr>
              <a:lnSpc>
                <a:spcPct val="150000"/>
              </a:lnSpc>
            </a:pPr>
            <a:r>
              <a:rPr lang="en-BH" b="1" dirty="0">
                <a:hlinkClick r:id="rId5"/>
              </a:rPr>
              <a:t>Master of Data Science</a:t>
            </a:r>
            <a:endParaRPr lang="en-BH" b="1" dirty="0"/>
          </a:p>
          <a:p>
            <a:pPr>
              <a:lnSpc>
                <a:spcPct val="150000"/>
              </a:lnSpc>
            </a:pPr>
            <a:r>
              <a:rPr lang="en-BH" b="1" dirty="0">
                <a:hlinkClick r:id="rId6"/>
              </a:rPr>
              <a:t>Master of Data Science in Computational Linguistics </a:t>
            </a:r>
            <a:endParaRPr lang="en-BH" b="1" dirty="0"/>
          </a:p>
          <a:p>
            <a:pPr>
              <a:lnSpc>
                <a:spcPct val="150000"/>
              </a:lnSpc>
            </a:pPr>
            <a:r>
              <a:rPr lang="en-BH" b="1" u="sng" dirty="0"/>
              <a:t>DSCI 541: Privacy, Ethics, &amp; Security</a:t>
            </a:r>
          </a:p>
        </p:txBody>
      </p:sp>
      <p:sp>
        <p:nvSpPr>
          <p:cNvPr id="6" name="Rectangle 5">
            <a:extLst>
              <a:ext uri="{FF2B5EF4-FFF2-40B4-BE49-F238E27FC236}">
                <a16:creationId xmlns:a16="http://schemas.microsoft.com/office/drawing/2014/main" id="{D4E61EEB-5CC5-484E-BF71-3368C4D2FD07}"/>
              </a:ext>
            </a:extLst>
          </p:cNvPr>
          <p:cNvSpPr/>
          <p:nvPr/>
        </p:nvSpPr>
        <p:spPr>
          <a:xfrm>
            <a:off x="517354" y="3664413"/>
            <a:ext cx="7034328" cy="1754326"/>
          </a:xfrm>
          <a:prstGeom prst="rect">
            <a:avLst/>
          </a:prstGeom>
          <a:solidFill>
            <a:schemeClr val="accent6">
              <a:lumMod val="20000"/>
              <a:lumOff val="80000"/>
            </a:schemeClr>
          </a:solidFill>
        </p:spPr>
        <p:txBody>
          <a:bodyPr wrap="square">
            <a:spAutoFit/>
          </a:bodyPr>
          <a:lstStyle/>
          <a:p>
            <a:r>
              <a:rPr lang="en-BH" b="1" u="sng" dirty="0"/>
              <a:t>Description:</a:t>
            </a:r>
          </a:p>
          <a:p>
            <a:r>
              <a:rPr lang="en-BH" b="1" dirty="0"/>
              <a:t>T</a:t>
            </a:r>
            <a:r>
              <a:rPr lang="en-US" b="1" dirty="0"/>
              <a:t>he legal, ethical, and security issues concerning data, including aggregated data</a:t>
            </a:r>
            <a:r>
              <a:rPr lang="en-US" dirty="0"/>
              <a:t>. Proactive compliance with rules and, in their absence, principles for the responsible management of sensitive data. Case studies on privacy, </a:t>
            </a:r>
            <a:r>
              <a:rPr lang="en-US" b="1" dirty="0"/>
              <a:t>human dignity</a:t>
            </a:r>
            <a:r>
              <a:rPr lang="en-US" dirty="0"/>
              <a:t>, harm, </a:t>
            </a:r>
            <a:r>
              <a:rPr lang="en-US" b="1" dirty="0"/>
              <a:t>the</a:t>
            </a:r>
            <a:r>
              <a:rPr lang="en-US" dirty="0"/>
              <a:t> </a:t>
            </a:r>
            <a:r>
              <a:rPr lang="en-US" b="1" dirty="0"/>
              <a:t>public good</a:t>
            </a:r>
            <a:r>
              <a:rPr lang="en-US" dirty="0"/>
              <a:t>, legal issues, the role of ethics boards, and consent.</a:t>
            </a:r>
            <a:endParaRPr lang="en-BH" dirty="0"/>
          </a:p>
        </p:txBody>
      </p:sp>
      <p:pic>
        <p:nvPicPr>
          <p:cNvPr id="8" name="Picture 7">
            <a:extLst>
              <a:ext uri="{FF2B5EF4-FFF2-40B4-BE49-F238E27FC236}">
                <a16:creationId xmlns:a16="http://schemas.microsoft.com/office/drawing/2014/main" id="{3C2EA9E0-2D23-B14B-8E75-0C3005B4A055}"/>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9144280" y="1944713"/>
            <a:ext cx="2007803" cy="2745713"/>
          </a:xfrm>
          <a:prstGeom prst="rect">
            <a:avLst/>
          </a:prstGeom>
        </p:spPr>
      </p:pic>
      <p:pic>
        <p:nvPicPr>
          <p:cNvPr id="9" name="Picture 8">
            <a:extLst>
              <a:ext uri="{FF2B5EF4-FFF2-40B4-BE49-F238E27FC236}">
                <a16:creationId xmlns:a16="http://schemas.microsoft.com/office/drawing/2014/main" id="{8E0F5DB5-DAA7-BD4E-B18D-30950D19509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972800" y="5634252"/>
            <a:ext cx="1219200" cy="1219200"/>
          </a:xfrm>
          <a:prstGeom prst="rect">
            <a:avLst/>
          </a:prstGeom>
        </p:spPr>
      </p:pic>
      <p:sp>
        <p:nvSpPr>
          <p:cNvPr id="7" name="Title 1">
            <a:extLst>
              <a:ext uri="{FF2B5EF4-FFF2-40B4-BE49-F238E27FC236}">
                <a16:creationId xmlns:a16="http://schemas.microsoft.com/office/drawing/2014/main" id="{13A2D8EF-852D-47FC-8C49-067AE349DCA1}"/>
              </a:ext>
            </a:extLst>
          </p:cNvPr>
          <p:cNvSpPr txBox="1">
            <a:spLocks/>
          </p:cNvSpPr>
          <p:nvPr/>
        </p:nvSpPr>
        <p:spPr>
          <a:xfrm>
            <a:off x="517355" y="541421"/>
            <a:ext cx="5226548" cy="75799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400" b="1"/>
              <a:t>Ethical AI Courses</a:t>
            </a:r>
          </a:p>
        </p:txBody>
      </p:sp>
      <p:pic>
        <p:nvPicPr>
          <p:cNvPr id="3" name="Slide 9" descr="Slide 9">
            <a:hlinkClick r:id="" action="ppaction://media"/>
            <a:extLst>
              <a:ext uri="{FF2B5EF4-FFF2-40B4-BE49-F238E27FC236}">
                <a16:creationId xmlns:a16="http://schemas.microsoft.com/office/drawing/2014/main" id="{FD0D6F8E-410B-F44A-A007-FFC3FE7A55C5}"/>
              </a:ext>
            </a:extLst>
          </p:cNvPr>
          <p:cNvPicPr>
            <a:picLocks noChangeAspect="1"/>
          </p:cNvPicPr>
          <p:nvPr>
            <a:audioFile r:link="rId1"/>
            <p:extLst>
              <p:ext uri="{DAA4B4D4-6D71-4841-9C94-3DE7FCFB9230}">
                <p14:media xmlns:p14="http://schemas.microsoft.com/office/powerpoint/2010/main" r:embed="rId2">
                  <p14:trim st="374.2023"/>
                </p14:media>
              </p:ext>
            </p:extLst>
          </p:nvPr>
        </p:nvPicPr>
        <p:blipFill>
          <a:blip r:embed="rId9"/>
          <a:stretch>
            <a:fillRect/>
          </a:stretch>
        </p:blipFill>
        <p:spPr>
          <a:xfrm>
            <a:off x="11366219" y="4390"/>
            <a:ext cx="812800" cy="812800"/>
          </a:xfrm>
          <a:prstGeom prst="rect">
            <a:avLst/>
          </a:prstGeom>
        </p:spPr>
      </p:pic>
    </p:spTree>
    <p:extLst>
      <p:ext uri="{BB962C8B-B14F-4D97-AF65-F5344CB8AC3E}">
        <p14:creationId xmlns:p14="http://schemas.microsoft.com/office/powerpoint/2010/main" val="130416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08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708753987E31149B765FF0104E1415D" ma:contentTypeVersion="12" ma:contentTypeDescription="Create a new document." ma:contentTypeScope="" ma:versionID="a7a0dfe8c477c799c7b63910b7303561">
  <xsd:schema xmlns:xsd="http://www.w3.org/2001/XMLSchema" xmlns:xs="http://www.w3.org/2001/XMLSchema" xmlns:p="http://schemas.microsoft.com/office/2006/metadata/properties" xmlns:ns2="8701fac2-bd74-40e9-b98c-6c27a7a2b48a" xmlns:ns3="f3fb5fff-f09c-4d6c-b7cf-f08aee323690" targetNamespace="http://schemas.microsoft.com/office/2006/metadata/properties" ma:root="true" ma:fieldsID="8461ab5deb9199b58bc536a88fe419da" ns2:_="" ns3:_="">
    <xsd:import namespace="8701fac2-bd74-40e9-b98c-6c27a7a2b48a"/>
    <xsd:import namespace="f3fb5fff-f09c-4d6c-b7cf-f08aee323690"/>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GenerationTime" minOccurs="0"/>
                <xsd:element ref="ns3:MediaServiceEventHashCode" minOccurs="0"/>
                <xsd:element ref="ns3:MediaServiceDateTaken" minOccurs="0"/>
                <xsd:element ref="ns3:MediaServiceAutoKeyPoints" minOccurs="0"/>
                <xsd:element ref="ns3:MediaServiceKeyPoints" minOccurs="0"/>
                <xsd:element ref="ns3:MediaServiceOCR"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701fac2-bd74-40e9-b98c-6c27a7a2b48a"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3fb5fff-f09c-4d6c-b7cf-f08aee323690"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0EC9B897-ACB5-4382-9EB7-B4566E882ED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701fac2-bd74-40e9-b98c-6c27a7a2b48a"/>
    <ds:schemaRef ds:uri="f3fb5fff-f09c-4d6c-b7cf-f08aee32369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E11B1C6-3C0B-453C-B65F-3281D3093FC5}">
  <ds:schemaRefs>
    <ds:schemaRef ds:uri="http://schemas.microsoft.com/sharepoint/v3/contenttype/forms"/>
  </ds:schemaRefs>
</ds:datastoreItem>
</file>

<file path=customXml/itemProps3.xml><?xml version="1.0" encoding="utf-8"?>
<ds:datastoreItem xmlns:ds="http://schemas.openxmlformats.org/officeDocument/2006/customXml" ds:itemID="{1D37ABBE-70C2-4AC2-84C7-5DBCBA1789DD}">
  <ds:schemaRefs>
    <ds:schemaRef ds:uri="http://schemas.microsoft.com/office/infopath/2007/PartnerControls"/>
    <ds:schemaRef ds:uri="8701fac2-bd74-40e9-b98c-6c27a7a2b48a"/>
    <ds:schemaRef ds:uri="f3fb5fff-f09c-4d6c-b7cf-f08aee323690"/>
    <ds:schemaRef ds:uri="http://purl.org/dc/terms/"/>
    <ds:schemaRef ds:uri="http://schemas.microsoft.com/office/2006/metadata/properties"/>
    <ds:schemaRef ds:uri="http://schemas.microsoft.com/office/2006/documentManagement/types"/>
    <ds:schemaRef ds:uri="http://purl.org/dc/elements/1.1/"/>
    <ds:schemaRef ds:uri="http://schemas.openxmlformats.org/package/2006/metadata/core-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6514</TotalTime>
  <Words>1897</Words>
  <Application>Microsoft Office PowerPoint</Application>
  <PresentationFormat>Widescreen</PresentationFormat>
  <Paragraphs>218</Paragraphs>
  <Slides>34</Slides>
  <Notes>19</Notes>
  <HiddenSlides>0</HiddenSlides>
  <MMClips>34</MMClips>
  <ScaleCrop>false</ScaleCrop>
  <HeadingPairs>
    <vt:vector size="4" baseType="variant">
      <vt:variant>
        <vt:lpstr>Theme</vt:lpstr>
      </vt:variant>
      <vt:variant>
        <vt:i4>1</vt:i4>
      </vt:variant>
      <vt:variant>
        <vt:lpstr>Slide Titles</vt:lpstr>
      </vt:variant>
      <vt:variant>
        <vt:i4>34</vt:i4>
      </vt:variant>
    </vt:vector>
  </HeadingPairs>
  <TitlesOfParts>
    <vt:vector size="35" baseType="lpstr">
      <vt:lpstr>office theme</vt:lpstr>
      <vt:lpstr>Ethical AI in the Data Ecosystem An environmental scan</vt:lpstr>
      <vt:lpstr>Purpose</vt:lpstr>
      <vt:lpstr>PowerPoint Presentation</vt:lpstr>
      <vt:lpstr>PowerPoint Presentation</vt:lpstr>
      <vt:lpstr>Ethics Courses Within the 48 Identified Programs</vt:lpstr>
      <vt:lpstr>PowerPoint Presentation</vt:lpstr>
      <vt:lpstr>PowerPoint Presentation</vt:lpstr>
      <vt:lpstr>Samples of Ethical AI Courses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Takeaways</vt:lpstr>
      <vt:lpstr>PowerPoint Presentation</vt:lpstr>
      <vt:lpstr>PowerPoint Presentation</vt:lpstr>
      <vt:lpstr>PowerPoint Presentation</vt:lpstr>
      <vt:lpstr>Overview of the 27 Identified Data Service Providers</vt:lpstr>
      <vt:lpstr>PowerPoint Presentation</vt:lpstr>
      <vt:lpstr>PowerPoint Presentation</vt:lpstr>
      <vt:lpstr>Data Management Platforms (DMP) </vt:lpstr>
      <vt:lpstr>Takeaways</vt:lpstr>
      <vt:lpstr>PowerPoint Presentation</vt:lpstr>
      <vt:lpstr>PowerPoint Presentation</vt:lpstr>
      <vt:lpstr>Number of the 40 Identified Companies that Address Ethical Concerns or Fairness </vt:lpstr>
      <vt:lpstr>PowerPoint Presentation</vt:lpstr>
      <vt:lpstr>PowerPoint Presentation</vt:lpstr>
      <vt:lpstr>PowerPoint Presentation</vt:lpstr>
      <vt:lpstr>PowerPoint Presentation</vt:lpstr>
      <vt:lpstr>Takeaways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Ethical AI in the Data Ecosystem An environmental scan</dc:title>
  <dc:creator>a b</dc:creator>
  <cp:lastModifiedBy>Microsoft Office User</cp:lastModifiedBy>
  <cp:revision>2</cp:revision>
  <dcterms:created xsi:type="dcterms:W3CDTF">2020-06-22T17:37:14Z</dcterms:created>
  <dcterms:modified xsi:type="dcterms:W3CDTF">2020-12-23T19:09:16Z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0x0101002708753987E31149B765FF0104E1415D</vt:lpwstr>
  </property>
</Properties>
</file>